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24" r:id="rId1"/>
    <p:sldMasterId id="2147483958" r:id="rId2"/>
    <p:sldMasterId id="2147483991" r:id="rId3"/>
    <p:sldMasterId id="2147484024" r:id="rId4"/>
  </p:sldMasterIdLst>
  <p:notesMasterIdLst>
    <p:notesMasterId r:id="rId20"/>
  </p:notesMasterIdLst>
  <p:handoutMasterIdLst>
    <p:handoutMasterId r:id="rId21"/>
  </p:handoutMasterIdLst>
  <p:sldIdLst>
    <p:sldId id="269" r:id="rId5"/>
    <p:sldId id="279" r:id="rId6"/>
    <p:sldId id="284" r:id="rId7"/>
    <p:sldId id="277" r:id="rId8"/>
    <p:sldId id="275" r:id="rId9"/>
    <p:sldId id="274" r:id="rId10"/>
    <p:sldId id="276" r:id="rId11"/>
    <p:sldId id="278" r:id="rId12"/>
    <p:sldId id="273" r:id="rId13"/>
    <p:sldId id="281" r:id="rId14"/>
    <p:sldId id="282" r:id="rId15"/>
    <p:sldId id="288" r:id="rId16"/>
    <p:sldId id="280" r:id="rId17"/>
    <p:sldId id="285" r:id="rId18"/>
    <p:sldId id="290" r:id="rId19"/>
  </p:sldIdLst>
  <p:sldSz cx="9144000" cy="5143500" type="screen16x9"/>
  <p:notesSz cx="6858000" cy="9144000"/>
  <p:embeddedFontLst>
    <p:embeddedFont>
      <p:font typeface="IBM Plex Mono" panose="020B0509050203000203" pitchFamily="49" charset="77"/>
      <p:regular r:id="rId22"/>
      <p:bold r:id="rId23"/>
      <p:italic r:id="rId24"/>
      <p:boldItalic r:id="rId25"/>
    </p:embeddedFont>
    <p:embeddedFont>
      <p:font typeface="IBM Plex Mono Light" panose="020B0409050203000203" pitchFamily="49" charset="77"/>
      <p:regular r:id="rId26"/>
      <p:italic r:id="rId27"/>
    </p:embeddedFont>
    <p:embeddedFont>
      <p:font typeface="IBM Plex Sans" panose="020B0503050203000203" pitchFamily="34" charset="77"/>
      <p:regular r:id="rId28"/>
      <p:bold r:id="rId29"/>
      <p:italic r:id="rId30"/>
      <p:boldItalic r:id="rId31"/>
    </p:embeddedFont>
    <p:embeddedFont>
      <p:font typeface="IBM Plex Sans Light" panose="020B0403050203000203" pitchFamily="34" charset="77"/>
      <p:regular r:id="rId32"/>
      <p:italic r:id="rId33"/>
    </p:embeddedFont>
  </p:embeddedFontLst>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329"/>
    <p:restoredTop sz="78367"/>
  </p:normalViewPr>
  <p:slideViewPr>
    <p:cSldViewPr snapToGrid="0" snapToObjects="1">
      <p:cViewPr varScale="1">
        <p:scale>
          <a:sx n="147" d="100"/>
          <a:sy n="147" d="100"/>
        </p:scale>
        <p:origin x="2160" y="192"/>
      </p:cViewPr>
      <p:guideLst/>
    </p:cSldViewPr>
  </p:slideViewPr>
  <p:outlineViewPr>
    <p:cViewPr>
      <p:scale>
        <a:sx n="33" d="100"/>
        <a:sy n="33" d="100"/>
      </p:scale>
      <p:origin x="0" y="-8384"/>
    </p:cViewPr>
  </p:outlineViewPr>
  <p:notesTextViewPr>
    <p:cViewPr>
      <p:scale>
        <a:sx n="1" d="1"/>
        <a:sy n="1" d="1"/>
      </p:scale>
      <p:origin x="0" y="0"/>
    </p:cViewPr>
  </p:notesTextViewPr>
  <p:sorterViewPr>
    <p:cViewPr>
      <p:scale>
        <a:sx n="96" d="100"/>
        <a:sy n="96" d="100"/>
      </p:scale>
      <p:origin x="0" y="0"/>
    </p:cViewPr>
  </p:sorterViewPr>
  <p:notesViewPr>
    <p:cSldViewPr snapToGrid="0" snapToObjects="1">
      <p:cViewPr varScale="1">
        <p:scale>
          <a:sx n="87" d="100"/>
          <a:sy n="87" d="100"/>
        </p:scale>
        <p:origin x="3736"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21" Type="http://schemas.openxmlformats.org/officeDocument/2006/relationships/handoutMaster" Target="handoutMasters/handoutMaster1.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0.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AD41EB-D3D3-6044-A7B2-6CD4A3F63263}" type="datetimeFigureOut">
              <a:rPr lang="en-US" smtClean="0">
                <a:solidFill>
                  <a:schemeClr val="bg1"/>
                </a:solidFill>
                <a:latin typeface="IBM Plex Sans" charset="0"/>
                <a:ea typeface="IBM Plex Sans" charset="0"/>
                <a:cs typeface="IBM Plex Sans" charset="0"/>
              </a:rPr>
              <a:t>6/4/19</a:t>
            </a:fld>
            <a:endParaRPr lang="en-US" dirty="0">
              <a:solidFill>
                <a:schemeClr val="bg1"/>
              </a:solidFill>
              <a:latin typeface="IBM Plex Sans" charset="0"/>
              <a:ea typeface="IBM Plex Sans" charset="0"/>
              <a:cs typeface="IBM Plex Sans"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4B4878-71CB-8F40-B9DD-F26F1F6CA014}" type="slidenum">
              <a:rPr lang="en-US" smtClean="0">
                <a:solidFill>
                  <a:schemeClr val="bg1"/>
                </a:solidFill>
                <a:latin typeface="IBM Plex Sans" charset="0"/>
                <a:ea typeface="IBM Plex Sans" charset="0"/>
                <a:cs typeface="IBM Plex Sans" charset="0"/>
              </a:rPr>
              <a:t>‹#›</a:t>
            </a:fld>
            <a:endParaRPr lang="en-US"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solidFill>
                  <a:schemeClr val="bg1"/>
                </a:solidFill>
                <a:latin typeface="IBM Plex Sans" charset="0"/>
                <a:ea typeface="IBM Plex Sans" charset="0"/>
                <a:cs typeface="IBM Plex Sans" charset="0"/>
              </a:defRPr>
            </a:lvl1pPr>
          </a:lstStyle>
          <a:p>
            <a:fld id="{D96A0541-C2EF-9848-827E-46BECFB549F3}" type="datetimeFigureOut">
              <a:rPr lang="en-US" smtClean="0"/>
              <a:pPr/>
              <a:t>6/4/19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solidFill>
                  <a:schemeClr val="bg1"/>
                </a:solidFill>
                <a:latin typeface="IBM Plex Sans" charset="0"/>
                <a:ea typeface="IBM Plex Sans" charset="0"/>
                <a:cs typeface="IBM Plex Sans" charset="0"/>
              </a:defRPr>
            </a:lvl1pPr>
          </a:lstStyle>
          <a:p>
            <a:fld id="{6E2E38B8-B0B4-AD41-AC6E-B781F46A9FD3}" type="slidenum">
              <a:rPr lang="en-US" smtClean="0"/>
              <a:pPr/>
              <a:t>‹#›</a:t>
            </a:fld>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200" kern="1200">
        <a:solidFill>
          <a:schemeClr val="bg1"/>
        </a:solidFill>
        <a:latin typeface="+mn-lt"/>
        <a:ea typeface="+mn-ea"/>
        <a:cs typeface="+mn-cs"/>
      </a:defRPr>
    </a:lvl2pPr>
    <a:lvl3pPr marL="914400" algn="l" defTabSz="914400" rtl="0" eaLnBrk="1" latinLnBrk="0" hangingPunct="1">
      <a:defRPr sz="1200" kern="1200">
        <a:solidFill>
          <a:schemeClr val="bg1"/>
        </a:solidFill>
        <a:latin typeface="+mn-lt"/>
        <a:ea typeface="+mn-ea"/>
        <a:cs typeface="+mn-cs"/>
      </a:defRPr>
    </a:lvl3pPr>
    <a:lvl4pPr marL="1371600" algn="l" defTabSz="914400" rtl="0" eaLnBrk="1" latinLnBrk="0" hangingPunct="1">
      <a:defRPr sz="1200" kern="1200">
        <a:solidFill>
          <a:schemeClr val="bg1"/>
        </a:solidFill>
        <a:latin typeface="+mn-lt"/>
        <a:ea typeface="+mn-ea"/>
        <a:cs typeface="+mn-cs"/>
      </a:defRPr>
    </a:lvl4pPr>
    <a:lvl5pPr marL="1828800" algn="l" defTabSz="914400" rtl="0" eaLnBrk="1" latinLnBrk="0" hangingPunct="1">
      <a:defRPr sz="1200" kern="1200">
        <a:solidFill>
          <a:schemeClr val="bg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1401532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Tree>
    <p:extLst>
      <p:ext uri="{BB962C8B-B14F-4D97-AF65-F5344CB8AC3E}">
        <p14:creationId xmlns:p14="http://schemas.microsoft.com/office/powerpoint/2010/main" val="2109014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dirty="0"/>
          </a:p>
        </p:txBody>
      </p:sp>
    </p:spTree>
    <p:extLst>
      <p:ext uri="{BB962C8B-B14F-4D97-AF65-F5344CB8AC3E}">
        <p14:creationId xmlns:p14="http://schemas.microsoft.com/office/powerpoint/2010/main" val="2906555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Tree>
    <p:extLst>
      <p:ext uri="{BB962C8B-B14F-4D97-AF65-F5344CB8AC3E}">
        <p14:creationId xmlns:p14="http://schemas.microsoft.com/office/powerpoint/2010/main" val="3209607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dirty="0"/>
          </a:p>
        </p:txBody>
      </p:sp>
    </p:spTree>
    <p:extLst>
      <p:ext uri="{BB962C8B-B14F-4D97-AF65-F5344CB8AC3E}">
        <p14:creationId xmlns:p14="http://schemas.microsoft.com/office/powerpoint/2010/main" val="315227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Tree>
    <p:extLst>
      <p:ext uri="{BB962C8B-B14F-4D97-AF65-F5344CB8AC3E}">
        <p14:creationId xmlns:p14="http://schemas.microsoft.com/office/powerpoint/2010/main" val="238404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Tree>
    <p:extLst>
      <p:ext uri="{BB962C8B-B14F-4D97-AF65-F5344CB8AC3E}">
        <p14:creationId xmlns:p14="http://schemas.microsoft.com/office/powerpoint/2010/main" val="3692397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interactive piece, so I hope the coffee has kicked in by now.</a:t>
            </a:r>
          </a:p>
          <a:p>
            <a:endParaRPr lang="en-US" dirty="0"/>
          </a:p>
          <a:p>
            <a:r>
              <a:rPr lang="en-US" dirty="0"/>
              <a:t>You might not be in the exact same boat as I am, but maybe you can extract some goodness to apply to your own situation. </a:t>
            </a:r>
          </a:p>
          <a:p>
            <a:endParaRPr lang="en-US" dirty="0"/>
          </a:p>
          <a:p>
            <a:r>
              <a:rPr lang="en-US" dirty="0"/>
              <a:t>But let’s think about some things that might apply to creation of personas.</a:t>
            </a:r>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Tree>
    <p:extLst>
      <p:ext uri="{BB962C8B-B14F-4D97-AF65-F5344CB8AC3E}">
        <p14:creationId xmlns:p14="http://schemas.microsoft.com/office/powerpoint/2010/main" val="3507626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could have easily filled this slide with tons of generalizations. And I did, because all of this was my reality when I started my career as an enterprise web developer.</a:t>
            </a:r>
          </a:p>
          <a:p>
            <a:endParaRPr lang="en-US" dirty="0"/>
          </a:p>
          <a:p>
            <a:r>
              <a:rPr lang="en-US" dirty="0"/>
              <a:t>But the truth is, an enterprise developer is going to be well supported, budgeted, and incentivized to make things work. No one goes home and is an enterprise developer in their spare time.</a:t>
            </a:r>
          </a:p>
          <a:p>
            <a:endParaRPr lang="en-US" dirty="0"/>
          </a:p>
          <a:p>
            <a:r>
              <a:rPr lang="en-US" dirty="0"/>
              <a:t>We can also make some assumptions given their current tech stack, skillset, products, etc.</a:t>
            </a:r>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Tree>
    <p:extLst>
      <p:ext uri="{BB962C8B-B14F-4D97-AF65-F5344CB8AC3E}">
        <p14:creationId xmlns:p14="http://schemas.microsoft.com/office/powerpoint/2010/main" val="3989935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might be able to make some assumptions about the kinds of games they want to build – battle </a:t>
            </a:r>
            <a:r>
              <a:rPr lang="en-US" dirty="0" err="1"/>
              <a:t>royale</a:t>
            </a:r>
            <a:r>
              <a:rPr lang="en-US" dirty="0"/>
              <a:t>? </a:t>
            </a:r>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Tree>
    <p:extLst>
      <p:ext uri="{BB962C8B-B14F-4D97-AF65-F5344CB8AC3E}">
        <p14:creationId xmlns:p14="http://schemas.microsoft.com/office/powerpoint/2010/main" val="1582320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Unity conversation around a docs &amp; tutorial strategy.</a:t>
            </a:r>
          </a:p>
          <a:p>
            <a:endParaRPr lang="en-US" dirty="0"/>
          </a:p>
          <a:p>
            <a:r>
              <a:rPr lang="en-US" dirty="0"/>
              <a:t>So if I want to help enable AI developers in the game dev space, I need to take this into consideration.</a:t>
            </a:r>
          </a:p>
          <a:p>
            <a:endParaRPr lang="en-US" dirty="0"/>
          </a:p>
          <a:p>
            <a:r>
              <a:rPr lang="en-US" dirty="0"/>
              <a:t>Plant this seed in the back of your mind for later.</a:t>
            </a:r>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Tree>
    <p:extLst>
      <p:ext uri="{BB962C8B-B14F-4D97-AF65-F5344CB8AC3E}">
        <p14:creationId xmlns:p14="http://schemas.microsoft.com/office/powerpoint/2010/main" val="2927029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need to get better about some of these personally. </a:t>
            </a:r>
          </a:p>
          <a:p>
            <a:endParaRPr lang="en-US" dirty="0"/>
          </a:p>
          <a:p>
            <a:r>
              <a:rPr lang="en-US" dirty="0"/>
              <a:t>These were not the folks that were going to respond the same way as our “traditional” audience, we can’t just have them hack on our API with a brief intro.</a:t>
            </a:r>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Tree>
    <p:extLst>
      <p:ext uri="{BB962C8B-B14F-4D97-AF65-F5344CB8AC3E}">
        <p14:creationId xmlns:p14="http://schemas.microsoft.com/office/powerpoint/2010/main" val="1980249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brain thinks in lists and buckets if you haven’t already realized that. So to take some of the chaos happening in my brain and get it out on “paper” here’s what that kind of looks like.</a:t>
            </a:r>
          </a:p>
          <a:p>
            <a:endParaRPr lang="en-US" dirty="0"/>
          </a:p>
          <a:p>
            <a:r>
              <a:rPr lang="en-US" dirty="0"/>
              <a:t>Started thinking of natural buckets for things, rather than calling them personas. I wanted to reuse or repurpose existing material. </a:t>
            </a:r>
          </a:p>
        </p:txBody>
      </p:sp>
      <p:sp>
        <p:nvSpPr>
          <p:cNvPr id="4" name="Slide Number Placeholder 3"/>
          <p:cNvSpPr>
            <a:spLocks noGrp="1"/>
          </p:cNvSpPr>
          <p:nvPr>
            <p:ph type="sldNum" sz="quarter" idx="5"/>
          </p:nvPr>
        </p:nvSpPr>
        <p:spPr/>
        <p:txBody>
          <a:bodyPr/>
          <a:lstStyle/>
          <a:p>
            <a:fld id="{6E2E38B8-B0B4-AD41-AC6E-B781F46A9FD3}" type="slidenum">
              <a:rPr lang="en-US" smtClean="0"/>
              <a:pPr/>
              <a:t>9</a:t>
            </a:fld>
            <a:endParaRPr lang="en-US" dirty="0"/>
          </a:p>
        </p:txBody>
      </p:sp>
    </p:spTree>
    <p:extLst>
      <p:ext uri="{BB962C8B-B14F-4D97-AF65-F5344CB8AC3E}">
        <p14:creationId xmlns:p14="http://schemas.microsoft.com/office/powerpoint/2010/main" val="27457567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6"/>
            <a:ext cx="4142232" cy="430581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18610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a:t>Click to edit Master text styles</a:t>
            </a:r>
          </a:p>
        </p:txBody>
      </p:sp>
    </p:spTree>
    <p:extLst>
      <p:ext uri="{BB962C8B-B14F-4D97-AF65-F5344CB8AC3E}">
        <p14:creationId xmlns:p14="http://schemas.microsoft.com/office/powerpoint/2010/main" val="21233572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87873182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16147105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3214970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1032300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073377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898414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90496009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277692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952932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246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16084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4"/>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294190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925110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401682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404562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677278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tx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962733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tx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974900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92424"/>
            <a:ext cx="9144000" cy="3851076"/>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1"/>
            <a:ext cx="9144000" cy="1292425"/>
          </a:xfrm>
          <a:solidFill>
            <a:schemeClr val="tx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303160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tx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1404662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81318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365110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227368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956086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23375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979559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141699829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117788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50628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64221460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4118101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888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92706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1883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3488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9425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25008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4572000" cy="2571751"/>
          </a:xfrm>
          <a:solidFill>
            <a:schemeClr val="bg1"/>
          </a:solidFill>
        </p:spPr>
        <p:txBody>
          <a:bodyPr lIns="210312" tIns="173736" rIns="228600" bIns="228600"/>
          <a:lstStyle>
            <a:lvl1pPr>
              <a:lnSpc>
                <a:spcPts val="2800"/>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4572000" y="2570162"/>
            <a:ext cx="4572000" cy="2573337"/>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4572000" cy="2573337"/>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8178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7771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2569463"/>
          </a:xfrm>
          <a:solidFill>
            <a:schemeClr val="bg1"/>
          </a:solidFill>
        </p:spPr>
        <p:txBody>
          <a:bodyPr lIns="182880" tIns="137160" rIns="228600" bIns="228600"/>
          <a:lstStyle>
            <a:lvl1pPr>
              <a:lnSpc>
                <a:spcPts val="5400"/>
              </a:lnSpc>
              <a:defRPr sz="4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907542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hit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9144000" cy="1289050"/>
          </a:xfrm>
          <a:solidFill>
            <a:schemeClr val="bg1"/>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8736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hit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a:t>Click icon to add picture</a:t>
            </a:r>
            <a:endParaRPr lang="en-US" dirty="0"/>
          </a:p>
        </p:txBody>
      </p:sp>
      <p:sp>
        <p:nvSpPr>
          <p:cNvPr id="6" name="Text Placeholder 5"/>
          <p:cNvSpPr>
            <a:spLocks noGrp="1"/>
          </p:cNvSpPr>
          <p:nvPr>
            <p:ph type="body" sz="quarter" idx="12"/>
          </p:nvPr>
        </p:nvSpPr>
        <p:spPr>
          <a:xfrm>
            <a:off x="-2" y="3848100"/>
            <a:ext cx="4343402" cy="647700"/>
          </a:xfrm>
          <a:solidFill>
            <a:schemeClr val="bg1"/>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31459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64870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9661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36266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14272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073526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4836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7651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6239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Click to edit Master text styles</a:t>
            </a:r>
          </a:p>
        </p:txBody>
      </p:sp>
    </p:spTree>
    <p:extLst>
      <p:ext uri="{BB962C8B-B14F-4D97-AF65-F5344CB8AC3E}">
        <p14:creationId xmlns:p14="http://schemas.microsoft.com/office/powerpoint/2010/main" val="9775826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8632162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8" y="4694108"/>
            <a:ext cx="513793" cy="204998"/>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3"/>
            <a:ext cx="1920240" cy="266391"/>
          </a:xfrm>
          <a:prstGeom prst="rect">
            <a:avLst/>
          </a:prstGeom>
        </p:spPr>
      </p:pic>
    </p:spTree>
    <p:extLst>
      <p:ext uri="{BB962C8B-B14F-4D97-AF65-F5344CB8AC3E}">
        <p14:creationId xmlns:p14="http://schemas.microsoft.com/office/powerpoint/2010/main" val="16628836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7618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0846869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203166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9232577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5393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5407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9024266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17368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10867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0863283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4314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3310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16228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bg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82549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34336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05442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65326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2860512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64307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tx2"/>
          </a:solidFill>
        </p:spPr>
        <p:txBody>
          <a:bodyPr lIns="210312" tIns="173736" rIns="228600" bIns="228600"/>
          <a:lstStyle>
            <a:lvl1pPr>
              <a:lnSpc>
                <a:spcPts val="2800"/>
              </a:lnSpc>
              <a:defRPr>
                <a:solidFill>
                  <a:schemeClr val="tx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31216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tx2"/>
          </a:solidFill>
        </p:spPr>
        <p:txBody>
          <a:bodyPr lIns="182880" tIns="137160" rIns="228600" bIns="228600"/>
          <a:lstStyle>
            <a:lvl1pPr>
              <a:lnSpc>
                <a:spcPts val="5400"/>
              </a:lnSpc>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3954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lt gray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tx2"/>
          </a:solidFill>
        </p:spPr>
        <p:txBody>
          <a:bodyPr lIns="210312" tIns="173736"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189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lt gray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tx2"/>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82577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2"/>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398691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43735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45432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93641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7876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98680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24825174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713762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5147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8570951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2259301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3125158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170711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9041049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4620167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649042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45652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33817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080471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11043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17736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57077733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95584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23573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61522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155846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2967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4618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50220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38950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03062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accent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9088886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accent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946359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accent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159807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accent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1785815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8147538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1582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088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51553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274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586252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47714999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92369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80647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209373828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308347588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50050889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423295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870309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theme" Target="../theme/theme3.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8"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theme" Target="../theme/theme4.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8"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b="0" i="0">
                <a:solidFill>
                  <a:schemeClr val="tx1"/>
                </a:solidFill>
                <a:latin typeface="IBM Plex Sans Light" panose="020B0403050000000000" pitchFamily="34" charset="77"/>
              </a:defRPr>
            </a:lvl1pPr>
          </a:lstStyle>
          <a:p>
            <a:r>
              <a:rPr lang="en-US"/>
              <a:t>DEG / April 8, 2019 / © 2019 IBM Corporation</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57"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Lst>
  <p:hf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defRPr>
            </a:lvl1pPr>
          </a:lstStyle>
          <a:p>
            <a:r>
              <a:rPr lang="en-US"/>
              <a:t>DEG / April 8, 2019 / © 2019 IBM Corporation</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tx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398244318"/>
      </p:ext>
    </p:extLst>
  </p:cSld>
  <p:clrMap bg1="dk1" tx1="lt1" bg2="dk2" tx2="lt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 id="2147483976" r:id="rId18"/>
    <p:sldLayoutId id="2147483977" r:id="rId19"/>
    <p:sldLayoutId id="2147483978" r:id="rId20"/>
    <p:sldLayoutId id="2147483979" r:id="rId21"/>
    <p:sldLayoutId id="2147483980" r:id="rId22"/>
    <p:sldLayoutId id="2147483981" r:id="rId23"/>
    <p:sldLayoutId id="2147483982" r:id="rId24"/>
    <p:sldLayoutId id="2147483983" r:id="rId25"/>
    <p:sldLayoutId id="2147483984" r:id="rId26"/>
    <p:sldLayoutId id="2147483985" r:id="rId27"/>
    <p:sldLayoutId id="2147483986" r:id="rId28"/>
    <p:sldLayoutId id="2147483987" r:id="rId29"/>
    <p:sldLayoutId id="2147483988" r:id="rId30"/>
    <p:sldLayoutId id="2147483989" r:id="rId31"/>
    <p:sldLayoutId id="2147483990" r:id="rId32"/>
  </p:sldLayoutIdLst>
  <p:hf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DEG / April 8, 2019 / © 2019 IBM Corporation</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2062339"/>
      </p:ext>
    </p:extLst>
  </p:cSld>
  <p:clrMap bg1="dk1" tx1="lt1" bg2="dk2" tx2="lt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 id="2147484017" r:id="rId26"/>
    <p:sldLayoutId id="2147484018" r:id="rId27"/>
    <p:sldLayoutId id="2147484019" r:id="rId28"/>
    <p:sldLayoutId id="2147484020" r:id="rId29"/>
    <p:sldLayoutId id="2147484021" r:id="rId30"/>
    <p:sldLayoutId id="2147484022" r:id="rId31"/>
    <p:sldLayoutId id="2147484023" r:id="rId32"/>
  </p:sldLayoutIdLst>
  <p:hf hdr="0" dt="0"/>
  <p:txStyles>
    <p:title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bg1"/>
        </a:buClr>
        <a:buSzPct val="100000"/>
        <a:buFont typeface=".AppleSystemUIFont" charset="-120"/>
        <a:buChar char="–"/>
        <a:tabLst/>
        <a:defRPr sz="1200">
          <a:solidFill>
            <a:schemeClr val="bg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bg1"/>
        </a:buClr>
        <a:buSzPct val="100000"/>
        <a:buFont typeface="Arial" panose="020B0604020202020204" pitchFamily="34" charset="0"/>
        <a:buChar char="•"/>
        <a:tabLst/>
        <a:defRPr sz="1200">
          <a:solidFill>
            <a:schemeClr val="bg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bg1"/>
        </a:buClr>
        <a:buSzPct val="100000"/>
        <a:buFont typeface=".AppleSystemUIFont" charset="-120"/>
        <a:buChar char="–"/>
        <a:tabLst/>
        <a:defRPr sz="1200" baseline="0">
          <a:solidFill>
            <a:schemeClr val="bg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bg1"/>
        </a:buClr>
        <a:buFont typeface=".AppleSystemUIFont" charset="-120"/>
        <a:buChar char="»"/>
        <a:tabLst/>
        <a:defRPr sz="12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DEG / April 8, 2019 / © 2019 IBM Corporation</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39719678"/>
      </p:ext>
    </p:extLst>
  </p:cSld>
  <p:clrMap bg1="dk1" tx1="lt1" bg2="dk2" tx2="lt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4037" r:id="rId13"/>
    <p:sldLayoutId id="2147484038" r:id="rId14"/>
    <p:sldLayoutId id="2147484039" r:id="rId15"/>
    <p:sldLayoutId id="2147484040" r:id="rId16"/>
    <p:sldLayoutId id="2147484041" r:id="rId17"/>
    <p:sldLayoutId id="2147484042" r:id="rId18"/>
    <p:sldLayoutId id="2147484043" r:id="rId19"/>
    <p:sldLayoutId id="2147484044" r:id="rId20"/>
    <p:sldLayoutId id="2147484045" r:id="rId21"/>
    <p:sldLayoutId id="2147484046" r:id="rId22"/>
    <p:sldLayoutId id="2147484047" r:id="rId23"/>
    <p:sldLayoutId id="2147484048" r:id="rId24"/>
    <p:sldLayoutId id="2147484049" r:id="rId25"/>
    <p:sldLayoutId id="2147484050" r:id="rId26"/>
    <p:sldLayoutId id="2147484051" r:id="rId27"/>
    <p:sldLayoutId id="2147484052" r:id="rId28"/>
    <p:sldLayoutId id="2147484053" r:id="rId29"/>
    <p:sldLayoutId id="2147484054" r:id="rId30"/>
    <p:sldLayoutId id="2147484055" r:id="rId31"/>
    <p:sldLayoutId id="2147484056" r:id="rId32"/>
  </p:sldLayoutIdLst>
  <p:hf hdr="0" dt="0"/>
  <p:txStyles>
    <p:title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bg1"/>
        </a:buClr>
        <a:buSzPct val="100000"/>
        <a:buFont typeface=".AppleSystemUIFont" charset="-120"/>
        <a:buChar char="–"/>
        <a:tabLst/>
        <a:defRPr sz="1200">
          <a:solidFill>
            <a:schemeClr val="bg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bg1"/>
        </a:buClr>
        <a:buSzPct val="100000"/>
        <a:buFont typeface="Arial" panose="020B0604020202020204" pitchFamily="34" charset="0"/>
        <a:buChar char="•"/>
        <a:tabLst/>
        <a:defRPr sz="1200">
          <a:solidFill>
            <a:schemeClr val="bg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bg1"/>
        </a:buClr>
        <a:buSzPct val="100000"/>
        <a:buFont typeface=".AppleSystemUIFont" charset="-120"/>
        <a:buChar char="–"/>
        <a:tabLst/>
        <a:defRPr sz="1200" baseline="0">
          <a:solidFill>
            <a:schemeClr val="bg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bg1"/>
        </a:buClr>
        <a:buFont typeface=".AppleSystemUIFont" charset="-120"/>
        <a:buChar char="»"/>
        <a:tabLst/>
        <a:defRPr sz="12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hyperlink" Target="http://ibm.biz/DevRelConSF19"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hyperlink" Target="http://ibm.biz/AvatarPatter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4.sv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1.xml"/><Relationship Id="rId4" Type="http://schemas.openxmlformats.org/officeDocument/2006/relationships/image" Target="../media/image25.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7BBA-DDF0-5840-9DE1-FD6AB9A59AF3}"/>
              </a:ext>
            </a:extLst>
          </p:cNvPr>
          <p:cNvSpPr>
            <a:spLocks noGrp="1"/>
          </p:cNvSpPr>
          <p:nvPr>
            <p:ph type="title"/>
          </p:nvPr>
        </p:nvSpPr>
        <p:spPr/>
        <p:txBody>
          <a:bodyPr/>
          <a:lstStyle/>
          <a:p>
            <a:r>
              <a:rPr lang="en-US" dirty="0"/>
              <a:t>One Size Still Doesn’t Fit All</a:t>
            </a:r>
            <a:r>
              <a:rPr lang="en-US" dirty="0">
                <a:solidFill>
                  <a:schemeClr val="bg1"/>
                </a:solidFill>
              </a:rPr>
              <a:t>—</a:t>
            </a:r>
            <a:br>
              <a:rPr lang="en-US" dirty="0">
                <a:solidFill>
                  <a:schemeClr val="bg1"/>
                </a:solidFill>
              </a:rPr>
            </a:br>
            <a:br>
              <a:rPr lang="en-US" dirty="0">
                <a:solidFill>
                  <a:schemeClr val="bg1"/>
                </a:solidFill>
              </a:rPr>
            </a:br>
            <a:br>
              <a:rPr lang="en-US" dirty="0">
                <a:solidFill>
                  <a:schemeClr val="bg1"/>
                </a:solidFill>
              </a:rPr>
            </a:br>
            <a:r>
              <a:rPr lang="en-US" dirty="0">
                <a:solidFill>
                  <a:schemeClr val="bg1"/>
                </a:solidFill>
              </a:rPr>
              <a:t>Amara Graham</a:t>
            </a:r>
            <a:br>
              <a:rPr lang="en-US" dirty="0">
                <a:solidFill>
                  <a:schemeClr val="bg1"/>
                </a:solidFill>
              </a:rPr>
            </a:br>
            <a:r>
              <a:rPr lang="en-US" dirty="0">
                <a:solidFill>
                  <a:schemeClr val="bg1"/>
                </a:solidFill>
              </a:rPr>
              <a:t>Developer Advocate</a:t>
            </a:r>
            <a:br>
              <a:rPr lang="en-US" dirty="0">
                <a:solidFill>
                  <a:schemeClr val="bg1"/>
                </a:solidFill>
              </a:rPr>
            </a:br>
            <a:br>
              <a:rPr lang="en-US" dirty="0">
                <a:solidFill>
                  <a:schemeClr val="bg1"/>
                </a:solidFill>
              </a:rPr>
            </a:br>
            <a:r>
              <a:rPr lang="en-US" dirty="0">
                <a:solidFill>
                  <a:schemeClr val="bg1"/>
                </a:solidFill>
              </a:rPr>
              <a:t>@</a:t>
            </a:r>
            <a:r>
              <a:rPr lang="en-US" dirty="0" err="1">
                <a:solidFill>
                  <a:schemeClr val="bg1"/>
                </a:solidFill>
              </a:rPr>
              <a:t>MissAmaraKay</a:t>
            </a:r>
            <a:endParaRPr lang="en-US" dirty="0">
              <a:solidFill>
                <a:schemeClr val="bg1"/>
              </a:solidFill>
            </a:endParaRPr>
          </a:p>
        </p:txBody>
      </p:sp>
    </p:spTree>
    <p:extLst>
      <p:ext uri="{BB962C8B-B14F-4D97-AF65-F5344CB8AC3E}">
        <p14:creationId xmlns:p14="http://schemas.microsoft.com/office/powerpoint/2010/main" val="1784295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417A71A-4958-8A40-A894-94249C570479}"/>
              </a:ext>
            </a:extLst>
          </p:cNvPr>
          <p:cNvSpPr>
            <a:spLocks noGrp="1"/>
          </p:cNvSpPr>
          <p:nvPr>
            <p:ph type="title"/>
          </p:nvPr>
        </p:nvSpPr>
        <p:spPr/>
        <p:txBody>
          <a:bodyPr/>
          <a:lstStyle/>
          <a:p>
            <a:r>
              <a:rPr lang="en-US" dirty="0"/>
              <a:t>But what we actually needed…</a:t>
            </a:r>
          </a:p>
        </p:txBody>
      </p:sp>
      <p:sp>
        <p:nvSpPr>
          <p:cNvPr id="7" name="Slide Number Placeholder 6">
            <a:extLst>
              <a:ext uri="{FF2B5EF4-FFF2-40B4-BE49-F238E27FC236}">
                <a16:creationId xmlns:a16="http://schemas.microsoft.com/office/drawing/2014/main" id="{BED112AA-D952-9D4B-B378-1E67441DEB5A}"/>
              </a:ext>
            </a:extLst>
          </p:cNvPr>
          <p:cNvSpPr>
            <a:spLocks noGrp="1"/>
          </p:cNvSpPr>
          <p:nvPr>
            <p:ph type="sldNum" sz="quarter" idx="11"/>
          </p:nvPr>
        </p:nvSpPr>
        <p:spPr/>
        <p:txBody>
          <a:bodyPr/>
          <a:lstStyle/>
          <a:p>
            <a:fld id="{59395FB3-9C97-154F-86B2-7E381B951268}" type="slidenum">
              <a:rPr lang="en-US" smtClean="0"/>
              <a:pPr/>
              <a:t>10</a:t>
            </a:fld>
            <a:endParaRPr lang="en-US" dirty="0"/>
          </a:p>
        </p:txBody>
      </p:sp>
    </p:spTree>
    <p:extLst>
      <p:ext uri="{BB962C8B-B14F-4D97-AF65-F5344CB8AC3E}">
        <p14:creationId xmlns:p14="http://schemas.microsoft.com/office/powerpoint/2010/main" val="1603124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7D697DA-4EAF-DE46-9992-0D152C6418CC}"/>
              </a:ext>
            </a:extLst>
          </p:cNvPr>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a:extLst>
              <a:ext uri="{FF2B5EF4-FFF2-40B4-BE49-F238E27FC236}">
                <a16:creationId xmlns:a16="http://schemas.microsoft.com/office/drawing/2014/main" id="{31C5396A-FB17-DA40-8484-7CE913066FCE}"/>
              </a:ext>
            </a:extLst>
          </p:cNvPr>
          <p:cNvSpPr>
            <a:spLocks noGrp="1"/>
          </p:cNvSpPr>
          <p:nvPr>
            <p:ph type="sldNum" sz="quarter" idx="11"/>
          </p:nvPr>
        </p:nvSpPr>
        <p:spPr/>
        <p:txBody>
          <a:bodyPr/>
          <a:lstStyle/>
          <a:p>
            <a:fld id="{59395FB3-9C97-154F-86B2-7E381B951268}" type="slidenum">
              <a:rPr lang="en-US" smtClean="0"/>
              <a:pPr/>
              <a:t>11</a:t>
            </a:fld>
            <a:endParaRPr lang="en-US" dirty="0"/>
          </a:p>
        </p:txBody>
      </p:sp>
      <p:pic>
        <p:nvPicPr>
          <p:cNvPr id="5" name="Picture 4">
            <a:extLst>
              <a:ext uri="{FF2B5EF4-FFF2-40B4-BE49-F238E27FC236}">
                <a16:creationId xmlns:a16="http://schemas.microsoft.com/office/drawing/2014/main" id="{CF278DE4-58E7-984D-9C00-A456C3370E40}"/>
              </a:ext>
            </a:extLst>
          </p:cNvPr>
          <p:cNvPicPr>
            <a:picLocks noChangeAspect="1"/>
          </p:cNvPicPr>
          <p:nvPr/>
        </p:nvPicPr>
        <p:blipFill>
          <a:blip r:embed="rId3"/>
          <a:stretch>
            <a:fillRect/>
          </a:stretch>
        </p:blipFill>
        <p:spPr>
          <a:xfrm>
            <a:off x="1118462" y="112571"/>
            <a:ext cx="3350833" cy="2131384"/>
          </a:xfrm>
          <a:prstGeom prst="rect">
            <a:avLst/>
          </a:prstGeom>
        </p:spPr>
      </p:pic>
      <p:pic>
        <p:nvPicPr>
          <p:cNvPr id="6" name="Picture 5">
            <a:extLst>
              <a:ext uri="{FF2B5EF4-FFF2-40B4-BE49-F238E27FC236}">
                <a16:creationId xmlns:a16="http://schemas.microsoft.com/office/drawing/2014/main" id="{C067E056-2D53-7847-8875-0A3D93025052}"/>
              </a:ext>
            </a:extLst>
          </p:cNvPr>
          <p:cNvPicPr>
            <a:picLocks noChangeAspect="1"/>
          </p:cNvPicPr>
          <p:nvPr/>
        </p:nvPicPr>
        <p:blipFill>
          <a:blip r:embed="rId4"/>
          <a:stretch>
            <a:fillRect/>
          </a:stretch>
        </p:blipFill>
        <p:spPr>
          <a:xfrm>
            <a:off x="4674706" y="82479"/>
            <a:ext cx="4139094" cy="3750129"/>
          </a:xfrm>
          <a:prstGeom prst="rect">
            <a:avLst/>
          </a:prstGeom>
        </p:spPr>
      </p:pic>
      <p:pic>
        <p:nvPicPr>
          <p:cNvPr id="7" name="Picture 6">
            <a:extLst>
              <a:ext uri="{FF2B5EF4-FFF2-40B4-BE49-F238E27FC236}">
                <a16:creationId xmlns:a16="http://schemas.microsoft.com/office/drawing/2014/main" id="{1516DD7E-1CA7-7841-A702-DF774A2D6545}"/>
              </a:ext>
            </a:extLst>
          </p:cNvPr>
          <p:cNvPicPr>
            <a:picLocks noChangeAspect="1"/>
          </p:cNvPicPr>
          <p:nvPr/>
        </p:nvPicPr>
        <p:blipFill>
          <a:blip r:embed="rId5"/>
          <a:stretch>
            <a:fillRect/>
          </a:stretch>
        </p:blipFill>
        <p:spPr>
          <a:xfrm>
            <a:off x="3662723" y="3202442"/>
            <a:ext cx="3849914" cy="1858579"/>
          </a:xfrm>
          <a:prstGeom prst="rect">
            <a:avLst/>
          </a:prstGeom>
        </p:spPr>
      </p:pic>
      <p:pic>
        <p:nvPicPr>
          <p:cNvPr id="8" name="Picture 7">
            <a:extLst>
              <a:ext uri="{FF2B5EF4-FFF2-40B4-BE49-F238E27FC236}">
                <a16:creationId xmlns:a16="http://schemas.microsoft.com/office/drawing/2014/main" id="{77188754-1682-7042-84A8-228563E07B22}"/>
              </a:ext>
            </a:extLst>
          </p:cNvPr>
          <p:cNvPicPr>
            <a:picLocks noChangeAspect="1"/>
          </p:cNvPicPr>
          <p:nvPr/>
        </p:nvPicPr>
        <p:blipFill>
          <a:blip r:embed="rId6"/>
          <a:stretch>
            <a:fillRect/>
          </a:stretch>
        </p:blipFill>
        <p:spPr>
          <a:xfrm>
            <a:off x="1549" y="1699474"/>
            <a:ext cx="3428877" cy="1088961"/>
          </a:xfrm>
          <a:prstGeom prst="rect">
            <a:avLst/>
          </a:prstGeom>
        </p:spPr>
      </p:pic>
      <p:pic>
        <p:nvPicPr>
          <p:cNvPr id="9" name="Picture 8">
            <a:extLst>
              <a:ext uri="{FF2B5EF4-FFF2-40B4-BE49-F238E27FC236}">
                <a16:creationId xmlns:a16="http://schemas.microsoft.com/office/drawing/2014/main" id="{04E40BA3-507B-B44F-9911-0B4F4C5784B4}"/>
              </a:ext>
            </a:extLst>
          </p:cNvPr>
          <p:cNvPicPr>
            <a:picLocks noChangeAspect="1"/>
          </p:cNvPicPr>
          <p:nvPr/>
        </p:nvPicPr>
        <p:blipFill>
          <a:blip r:embed="rId7"/>
          <a:stretch>
            <a:fillRect/>
          </a:stretch>
        </p:blipFill>
        <p:spPr>
          <a:xfrm>
            <a:off x="84076" y="2899546"/>
            <a:ext cx="3483949" cy="2114005"/>
          </a:xfrm>
          <a:prstGeom prst="rect">
            <a:avLst/>
          </a:prstGeom>
        </p:spPr>
      </p:pic>
    </p:spTree>
    <p:extLst>
      <p:ext uri="{BB962C8B-B14F-4D97-AF65-F5344CB8AC3E}">
        <p14:creationId xmlns:p14="http://schemas.microsoft.com/office/powerpoint/2010/main" val="3510550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B4EEF0-B993-D349-8531-6986D4E933D6}"/>
              </a:ext>
            </a:extLst>
          </p:cNvPr>
          <p:cNvSpPr>
            <a:spLocks noGrp="1"/>
          </p:cNvSpPr>
          <p:nvPr>
            <p:ph type="title"/>
          </p:nvPr>
        </p:nvSpPr>
        <p:spPr/>
        <p:txBody>
          <a:bodyPr/>
          <a:lstStyle/>
          <a:p>
            <a:r>
              <a:rPr lang="en-US" dirty="0"/>
              <a:t>Shameless Plug!</a:t>
            </a:r>
          </a:p>
        </p:txBody>
      </p:sp>
      <p:sp>
        <p:nvSpPr>
          <p:cNvPr id="3" name="Slide Number Placeholder 2">
            <a:extLst>
              <a:ext uri="{FF2B5EF4-FFF2-40B4-BE49-F238E27FC236}">
                <a16:creationId xmlns:a16="http://schemas.microsoft.com/office/drawing/2014/main" id="{722EA775-35A9-944C-B4D3-CAEF69F3AC5A}"/>
              </a:ext>
            </a:extLst>
          </p:cNvPr>
          <p:cNvSpPr>
            <a:spLocks noGrp="1"/>
          </p:cNvSpPr>
          <p:nvPr>
            <p:ph type="sldNum" sz="quarter" idx="11"/>
          </p:nvPr>
        </p:nvSpPr>
        <p:spPr/>
        <p:txBody>
          <a:bodyPr/>
          <a:lstStyle/>
          <a:p>
            <a:fld id="{59395FB3-9C97-154F-86B2-7E381B951268}" type="slidenum">
              <a:rPr lang="en-US" smtClean="0"/>
              <a:pPr/>
              <a:t>12</a:t>
            </a:fld>
            <a:endParaRPr lang="en-US" dirty="0"/>
          </a:p>
        </p:txBody>
      </p:sp>
      <p:sp>
        <p:nvSpPr>
          <p:cNvPr id="6" name="Text Placeholder 5">
            <a:extLst>
              <a:ext uri="{FF2B5EF4-FFF2-40B4-BE49-F238E27FC236}">
                <a16:creationId xmlns:a16="http://schemas.microsoft.com/office/drawing/2014/main" id="{99F030DC-EBF4-3841-BB35-E5FE20898BD4}"/>
              </a:ext>
            </a:extLst>
          </p:cNvPr>
          <p:cNvSpPr>
            <a:spLocks noGrp="1"/>
          </p:cNvSpPr>
          <p:nvPr>
            <p:ph type="body" sz="quarter" idx="12"/>
          </p:nvPr>
        </p:nvSpPr>
        <p:spPr/>
        <p:txBody>
          <a:bodyPr/>
          <a:lstStyle/>
          <a:p>
            <a:r>
              <a:rPr lang="en-US" sz="1800" dirty="0"/>
              <a:t>IBM Cloud Account</a:t>
            </a:r>
          </a:p>
          <a:p>
            <a:r>
              <a:rPr lang="en-US" sz="1800" dirty="0">
                <a:hlinkClick r:id="rId3"/>
              </a:rPr>
              <a:t>ibm.biz/DevRelConSF19</a:t>
            </a:r>
            <a:endParaRPr lang="en-US" sz="1800" dirty="0"/>
          </a:p>
          <a:p>
            <a:endParaRPr lang="en-US" sz="1800" dirty="0"/>
          </a:p>
          <a:p>
            <a:r>
              <a:rPr lang="en-US" sz="1800" dirty="0"/>
              <a:t>Code Pattern</a:t>
            </a:r>
          </a:p>
          <a:p>
            <a:r>
              <a:rPr lang="en-US" sz="1800" dirty="0">
                <a:hlinkClick r:id="rId4"/>
              </a:rPr>
              <a:t>ibm.biz/AvatarPattern</a:t>
            </a:r>
            <a:r>
              <a:rPr lang="en-US" sz="1800" dirty="0"/>
              <a:t> </a:t>
            </a:r>
          </a:p>
        </p:txBody>
      </p:sp>
      <p:pic>
        <p:nvPicPr>
          <p:cNvPr id="10" name="Graphic 9" descr="Tongue face with no fill">
            <a:extLst>
              <a:ext uri="{FF2B5EF4-FFF2-40B4-BE49-F238E27FC236}">
                <a16:creationId xmlns:a16="http://schemas.microsoft.com/office/drawing/2014/main" id="{301040A7-236A-014B-B1CB-101B819DD4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93338" y="1801040"/>
            <a:ext cx="2518411" cy="2518411"/>
          </a:xfrm>
          <a:prstGeom prst="rect">
            <a:avLst/>
          </a:prstGeom>
        </p:spPr>
      </p:pic>
    </p:spTree>
    <p:extLst>
      <p:ext uri="{BB962C8B-B14F-4D97-AF65-F5344CB8AC3E}">
        <p14:creationId xmlns:p14="http://schemas.microsoft.com/office/powerpoint/2010/main" val="963802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0960801-80D5-0144-BA50-495D6B9E3A83}"/>
              </a:ext>
            </a:extLst>
          </p:cNvPr>
          <p:cNvSpPr>
            <a:spLocks noGrp="1"/>
          </p:cNvSpPr>
          <p:nvPr>
            <p:ph type="title"/>
          </p:nvPr>
        </p:nvSpPr>
        <p:spPr/>
        <p:txBody>
          <a:bodyPr/>
          <a:lstStyle/>
          <a:p>
            <a:r>
              <a:rPr lang="en-US" dirty="0"/>
              <a:t>Things to Think About</a:t>
            </a:r>
          </a:p>
        </p:txBody>
      </p:sp>
      <p:sp>
        <p:nvSpPr>
          <p:cNvPr id="7" name="Slide Number Placeholder 6">
            <a:extLst>
              <a:ext uri="{FF2B5EF4-FFF2-40B4-BE49-F238E27FC236}">
                <a16:creationId xmlns:a16="http://schemas.microsoft.com/office/drawing/2014/main" id="{C7773618-91F2-5E4B-9069-05894DE924BC}"/>
              </a:ext>
            </a:extLst>
          </p:cNvPr>
          <p:cNvSpPr>
            <a:spLocks noGrp="1"/>
          </p:cNvSpPr>
          <p:nvPr>
            <p:ph type="sldNum" sz="quarter" idx="11"/>
          </p:nvPr>
        </p:nvSpPr>
        <p:spPr/>
        <p:txBody>
          <a:bodyPr/>
          <a:lstStyle/>
          <a:p>
            <a:fld id="{59395FB3-9C97-154F-86B2-7E381B951268}" type="slidenum">
              <a:rPr lang="en-US" smtClean="0"/>
              <a:pPr/>
              <a:t>13</a:t>
            </a:fld>
            <a:endParaRPr lang="en-US" dirty="0"/>
          </a:p>
        </p:txBody>
      </p:sp>
      <p:sp>
        <p:nvSpPr>
          <p:cNvPr id="9" name="Text Placeholder 8">
            <a:extLst>
              <a:ext uri="{FF2B5EF4-FFF2-40B4-BE49-F238E27FC236}">
                <a16:creationId xmlns:a16="http://schemas.microsoft.com/office/drawing/2014/main" id="{2085B774-2BC9-B749-ADBB-2B379922DCB1}"/>
              </a:ext>
            </a:extLst>
          </p:cNvPr>
          <p:cNvSpPr>
            <a:spLocks noGrp="1"/>
          </p:cNvSpPr>
          <p:nvPr>
            <p:ph type="body" sz="quarter" idx="12"/>
          </p:nvPr>
        </p:nvSpPr>
        <p:spPr/>
        <p:txBody>
          <a:bodyPr/>
          <a:lstStyle/>
          <a:p>
            <a:r>
              <a:rPr lang="en-US" sz="1600" dirty="0"/>
              <a:t>Who is using your docs today? Are they getting what they need?</a:t>
            </a:r>
          </a:p>
          <a:p>
            <a:endParaRPr lang="en-US" sz="1600" dirty="0"/>
          </a:p>
          <a:p>
            <a:r>
              <a:rPr lang="en-US" sz="1600" dirty="0"/>
              <a:t>Are you agile? Consider adjusting your personas too.</a:t>
            </a:r>
          </a:p>
          <a:p>
            <a:endParaRPr lang="en-US" sz="1600" dirty="0"/>
          </a:p>
          <a:p>
            <a:r>
              <a:rPr lang="en-US" sz="1600" dirty="0"/>
              <a:t>Did you cover the basics? Are you sure?</a:t>
            </a:r>
          </a:p>
          <a:p>
            <a:endParaRPr lang="en-US" sz="1600" dirty="0"/>
          </a:p>
          <a:p>
            <a:r>
              <a:rPr lang="en-US" sz="1600" dirty="0"/>
              <a:t>Did you make assumptions that could alienate groups?</a:t>
            </a:r>
          </a:p>
        </p:txBody>
      </p:sp>
      <p:pic>
        <p:nvPicPr>
          <p:cNvPr id="10" name="Graphic 9" descr="Shirt">
            <a:extLst>
              <a:ext uri="{FF2B5EF4-FFF2-40B4-BE49-F238E27FC236}">
                <a16:creationId xmlns:a16="http://schemas.microsoft.com/office/drawing/2014/main" id="{CC0565F8-236A-4840-B608-A759DEB13E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849" y="889037"/>
            <a:ext cx="4142232" cy="4142232"/>
          </a:xfrm>
          <a:prstGeom prst="rect">
            <a:avLst/>
          </a:prstGeom>
        </p:spPr>
      </p:pic>
      <p:pic>
        <p:nvPicPr>
          <p:cNvPr id="11" name="Graphic 10" descr="Shirt">
            <a:extLst>
              <a:ext uri="{FF2B5EF4-FFF2-40B4-BE49-F238E27FC236}">
                <a16:creationId xmlns:a16="http://schemas.microsoft.com/office/drawing/2014/main" id="{A8AA22EB-5FD3-EA4C-93EF-DFF0F2143D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3153" y="1416938"/>
            <a:ext cx="2309624" cy="2309624"/>
          </a:xfrm>
          <a:prstGeom prst="rect">
            <a:avLst/>
          </a:prstGeom>
        </p:spPr>
      </p:pic>
    </p:spTree>
    <p:extLst>
      <p:ext uri="{BB962C8B-B14F-4D97-AF65-F5344CB8AC3E}">
        <p14:creationId xmlns:p14="http://schemas.microsoft.com/office/powerpoint/2010/main" val="7250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144269A-FC3B-834E-BADE-519F2D84E8A5}"/>
              </a:ext>
            </a:extLst>
          </p:cNvPr>
          <p:cNvSpPr>
            <a:spLocks noGrp="1"/>
          </p:cNvSpPr>
          <p:nvPr>
            <p:ph type="title"/>
          </p:nvPr>
        </p:nvSpPr>
        <p:spPr/>
        <p:txBody>
          <a:bodyPr anchor="ctr"/>
          <a:lstStyle/>
          <a:p>
            <a:r>
              <a:rPr lang="en-US" sz="3200" dirty="0"/>
              <a:t>Thank You!</a:t>
            </a:r>
          </a:p>
        </p:txBody>
      </p:sp>
      <p:sp>
        <p:nvSpPr>
          <p:cNvPr id="4" name="Slide Number Placeholder 3">
            <a:extLst>
              <a:ext uri="{FF2B5EF4-FFF2-40B4-BE49-F238E27FC236}">
                <a16:creationId xmlns:a16="http://schemas.microsoft.com/office/drawing/2014/main" id="{0AF58817-69A5-1743-85E3-73D97E275911}"/>
              </a:ext>
            </a:extLst>
          </p:cNvPr>
          <p:cNvSpPr>
            <a:spLocks noGrp="1"/>
          </p:cNvSpPr>
          <p:nvPr>
            <p:ph type="sldNum" sz="quarter" idx="11"/>
          </p:nvPr>
        </p:nvSpPr>
        <p:spPr/>
        <p:txBody>
          <a:bodyPr/>
          <a:lstStyle/>
          <a:p>
            <a:fld id="{59395FB3-9C97-154F-86B2-7E381B951268}" type="slidenum">
              <a:rPr lang="en-US" smtClean="0"/>
              <a:pPr/>
              <a:t>14</a:t>
            </a:fld>
            <a:endParaRPr lang="en-US" dirty="0"/>
          </a:p>
        </p:txBody>
      </p:sp>
      <p:sp>
        <p:nvSpPr>
          <p:cNvPr id="7" name="Text Placeholder 6">
            <a:extLst>
              <a:ext uri="{FF2B5EF4-FFF2-40B4-BE49-F238E27FC236}">
                <a16:creationId xmlns:a16="http://schemas.microsoft.com/office/drawing/2014/main" id="{407FDFAB-B36F-5C4B-B1B7-444319E1010F}"/>
              </a:ext>
            </a:extLst>
          </p:cNvPr>
          <p:cNvSpPr>
            <a:spLocks noGrp="1"/>
          </p:cNvSpPr>
          <p:nvPr>
            <p:ph type="body" sz="quarter" idx="13"/>
          </p:nvPr>
        </p:nvSpPr>
        <p:spPr/>
        <p:txBody>
          <a:bodyPr/>
          <a:lstStyle/>
          <a:p>
            <a:r>
              <a:rPr lang="en-US" sz="2400" dirty="0">
                <a:latin typeface="IBM Plex Mono" panose="020B0509050203000203" pitchFamily="49" charset="77"/>
              </a:rPr>
              <a:t>Amara Graham</a:t>
            </a:r>
          </a:p>
          <a:p>
            <a:r>
              <a:rPr lang="en-US" sz="2400" dirty="0">
                <a:latin typeface="IBM Plex Mono" panose="020B0509050203000203" pitchFamily="49" charset="77"/>
              </a:rPr>
              <a:t>Developer Advocate</a:t>
            </a:r>
          </a:p>
          <a:p>
            <a:r>
              <a:rPr lang="en-US" sz="2400" dirty="0">
                <a:latin typeface="IBM Plex Mono" panose="020B0509050203000203" pitchFamily="49" charset="77"/>
              </a:rPr>
              <a:t>—</a:t>
            </a:r>
          </a:p>
          <a:p>
            <a:r>
              <a:rPr lang="en-US" sz="2400" dirty="0">
                <a:latin typeface="IBM Plex Mono" panose="020B0509050203000203" pitchFamily="49" charset="77"/>
              </a:rPr>
              <a:t>@</a:t>
            </a:r>
            <a:r>
              <a:rPr lang="en-US" sz="2400" dirty="0" err="1">
                <a:latin typeface="IBM Plex Mono" panose="020B0509050203000203" pitchFamily="49" charset="77"/>
              </a:rPr>
              <a:t>MissAmaraKay</a:t>
            </a:r>
            <a:endParaRPr lang="en-US" sz="2400" dirty="0">
              <a:latin typeface="IBM Plex Mono" panose="020B0509050203000203" pitchFamily="49" charset="77"/>
            </a:endParaRPr>
          </a:p>
          <a:p>
            <a:endParaRPr lang="en-US" dirty="0"/>
          </a:p>
        </p:txBody>
      </p:sp>
      <p:pic>
        <p:nvPicPr>
          <p:cNvPr id="12" name="Graphic 11" descr="Programmer">
            <a:extLst>
              <a:ext uri="{FF2B5EF4-FFF2-40B4-BE49-F238E27FC236}">
                <a16:creationId xmlns:a16="http://schemas.microsoft.com/office/drawing/2014/main" id="{3FAFACC9-6372-CA44-BF26-9620AF7E8E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44959" y="1957350"/>
            <a:ext cx="2728183" cy="2728183"/>
          </a:xfrm>
          <a:prstGeom prst="rect">
            <a:avLst/>
          </a:prstGeom>
        </p:spPr>
      </p:pic>
    </p:spTree>
    <p:extLst>
      <p:ext uri="{BB962C8B-B14F-4D97-AF65-F5344CB8AC3E}">
        <p14:creationId xmlns:p14="http://schemas.microsoft.com/office/powerpoint/2010/main" val="3004511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F2DDE01-815E-EF48-97E2-8BDBDA200285}"/>
              </a:ext>
            </a:extLst>
          </p:cNvPr>
          <p:cNvSpPr>
            <a:spLocks noGrp="1"/>
          </p:cNvSpPr>
          <p:nvPr>
            <p:ph type="ftr" sz="quarter" idx="10"/>
          </p:nvPr>
        </p:nvSpPr>
        <p:spPr/>
        <p:txBody>
          <a:bodyPr/>
          <a:lstStyle/>
          <a:p>
            <a:r>
              <a:rPr lang="en-US"/>
              <a:t>DEG / April 8, 2019 / © 2019 IBM Corporation</a:t>
            </a:r>
            <a:endParaRPr lang="en-US" dirty="0"/>
          </a:p>
        </p:txBody>
      </p:sp>
      <p:sp>
        <p:nvSpPr>
          <p:cNvPr id="3" name="Slide Number Placeholder 2">
            <a:extLst>
              <a:ext uri="{FF2B5EF4-FFF2-40B4-BE49-F238E27FC236}">
                <a16:creationId xmlns:a16="http://schemas.microsoft.com/office/drawing/2014/main" id="{8F978E9E-4A2F-5146-8959-65D86E6151CC}"/>
              </a:ext>
            </a:extLst>
          </p:cNvPr>
          <p:cNvSpPr>
            <a:spLocks noGrp="1"/>
          </p:cNvSpPr>
          <p:nvPr>
            <p:ph type="sldNum" sz="quarter" idx="11"/>
          </p:nvPr>
        </p:nvSpPr>
        <p:spPr/>
        <p:txBody>
          <a:bodyPr/>
          <a:lstStyle/>
          <a:p>
            <a:fld id="{59395FB3-9C97-154F-86B2-7E381B951268}" type="slidenum">
              <a:rPr lang="en-US" smtClean="0"/>
              <a:pPr/>
              <a:t>15</a:t>
            </a:fld>
            <a:endParaRPr lang="en-US" dirty="0"/>
          </a:p>
        </p:txBody>
      </p:sp>
    </p:spTree>
    <p:extLst>
      <p:ext uri="{BB962C8B-B14F-4D97-AF65-F5344CB8AC3E}">
        <p14:creationId xmlns:p14="http://schemas.microsoft.com/office/powerpoint/2010/main" val="163413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00CB3A-0C56-EA4F-B5E8-A94653016256}"/>
              </a:ext>
            </a:extLst>
          </p:cNvPr>
          <p:cNvSpPr>
            <a:spLocks noGrp="1"/>
          </p:cNvSpPr>
          <p:nvPr>
            <p:ph type="sldNum" sz="quarter" idx="11"/>
          </p:nvPr>
        </p:nvSpPr>
        <p:spPr/>
        <p:txBody>
          <a:bodyPr/>
          <a:lstStyle/>
          <a:p>
            <a:fld id="{59395FB3-9C97-154F-86B2-7E381B951268}" type="slidenum">
              <a:rPr lang="en-US" smtClean="0"/>
              <a:pPr/>
              <a:t>2</a:t>
            </a:fld>
            <a:endParaRPr lang="en-US" dirty="0"/>
          </a:p>
        </p:txBody>
      </p:sp>
      <p:pic>
        <p:nvPicPr>
          <p:cNvPr id="6" name="Picture 5">
            <a:extLst>
              <a:ext uri="{FF2B5EF4-FFF2-40B4-BE49-F238E27FC236}">
                <a16:creationId xmlns:a16="http://schemas.microsoft.com/office/drawing/2014/main" id="{A0BA21C3-2916-B14E-87E2-F69572107161}"/>
              </a:ext>
            </a:extLst>
          </p:cNvPr>
          <p:cNvPicPr>
            <a:picLocks noChangeAspect="1"/>
          </p:cNvPicPr>
          <p:nvPr/>
        </p:nvPicPr>
        <p:blipFill>
          <a:blip r:embed="rId3"/>
          <a:stretch>
            <a:fillRect/>
          </a:stretch>
        </p:blipFill>
        <p:spPr>
          <a:xfrm>
            <a:off x="1143000" y="0"/>
            <a:ext cx="6858000" cy="5143500"/>
          </a:xfrm>
          <a:prstGeom prst="rect">
            <a:avLst/>
          </a:prstGeom>
        </p:spPr>
      </p:pic>
    </p:spTree>
    <p:extLst>
      <p:ext uri="{BB962C8B-B14F-4D97-AF65-F5344CB8AC3E}">
        <p14:creationId xmlns:p14="http://schemas.microsoft.com/office/powerpoint/2010/main" val="670303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F26F85A-F06D-8E4D-8BBD-7699FD2E0644}"/>
              </a:ext>
            </a:extLst>
          </p:cNvPr>
          <p:cNvSpPr>
            <a:spLocks noGrp="1"/>
          </p:cNvSpPr>
          <p:nvPr>
            <p:ph type="ftr" sz="quarter" idx="10"/>
          </p:nvPr>
        </p:nvSpPr>
        <p:spPr/>
        <p:txBody>
          <a:bodyPr/>
          <a:lstStyle/>
          <a:p>
            <a:r>
              <a:rPr lang="en-US"/>
              <a:t>DEG / April 8, 2019 / © 2019 IBM Corporation</a:t>
            </a:r>
            <a:endParaRPr lang="en-US" dirty="0"/>
          </a:p>
        </p:txBody>
      </p:sp>
      <p:sp>
        <p:nvSpPr>
          <p:cNvPr id="4" name="Slide Number Placeholder 3">
            <a:extLst>
              <a:ext uri="{FF2B5EF4-FFF2-40B4-BE49-F238E27FC236}">
                <a16:creationId xmlns:a16="http://schemas.microsoft.com/office/drawing/2014/main" id="{1A3A1D27-F365-EB4D-9371-1355FF7FB4AE}"/>
              </a:ext>
            </a:extLst>
          </p:cNvPr>
          <p:cNvSpPr>
            <a:spLocks noGrp="1"/>
          </p:cNvSpPr>
          <p:nvPr>
            <p:ph type="sldNum" sz="quarter" idx="11"/>
          </p:nvPr>
        </p:nvSpPr>
        <p:spPr/>
        <p:txBody>
          <a:bodyPr/>
          <a:lstStyle/>
          <a:p>
            <a:fld id="{59395FB3-9C97-154F-86B2-7E381B951268}" type="slidenum">
              <a:rPr lang="en-US" smtClean="0"/>
              <a:pPr/>
              <a:t>3</a:t>
            </a:fld>
            <a:endParaRPr lang="en-US" dirty="0"/>
          </a:p>
        </p:txBody>
      </p:sp>
      <p:pic>
        <p:nvPicPr>
          <p:cNvPr id="5" name="Picture 4">
            <a:extLst>
              <a:ext uri="{FF2B5EF4-FFF2-40B4-BE49-F238E27FC236}">
                <a16:creationId xmlns:a16="http://schemas.microsoft.com/office/drawing/2014/main" id="{F374B5DE-1F6A-714A-8B0A-3F5DC890A968}"/>
              </a:ext>
            </a:extLst>
          </p:cNvPr>
          <p:cNvPicPr>
            <a:picLocks noChangeAspect="1"/>
          </p:cNvPicPr>
          <p:nvPr/>
        </p:nvPicPr>
        <p:blipFill>
          <a:blip r:embed="rId3"/>
          <a:stretch>
            <a:fillRect/>
          </a:stretch>
        </p:blipFill>
        <p:spPr>
          <a:xfrm>
            <a:off x="0" y="135535"/>
            <a:ext cx="9144000" cy="4872430"/>
          </a:xfrm>
          <a:prstGeom prst="rect">
            <a:avLst/>
          </a:prstGeom>
        </p:spPr>
      </p:pic>
    </p:spTree>
    <p:extLst>
      <p:ext uri="{BB962C8B-B14F-4D97-AF65-F5344CB8AC3E}">
        <p14:creationId xmlns:p14="http://schemas.microsoft.com/office/powerpoint/2010/main" val="1969435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D3F2-7570-5F45-85BD-6CA47880B5B1}"/>
              </a:ext>
            </a:extLst>
          </p:cNvPr>
          <p:cNvSpPr>
            <a:spLocks noGrp="1"/>
          </p:cNvSpPr>
          <p:nvPr>
            <p:ph type="title"/>
          </p:nvPr>
        </p:nvSpPr>
        <p:spPr/>
        <p:txBody>
          <a:bodyPr/>
          <a:lstStyle/>
          <a:p>
            <a:r>
              <a:rPr lang="en-US" dirty="0"/>
              <a:t>Quick thought exercise.</a:t>
            </a:r>
          </a:p>
        </p:txBody>
      </p:sp>
      <p:sp>
        <p:nvSpPr>
          <p:cNvPr id="4" name="Slide Number Placeholder 3">
            <a:extLst>
              <a:ext uri="{FF2B5EF4-FFF2-40B4-BE49-F238E27FC236}">
                <a16:creationId xmlns:a16="http://schemas.microsoft.com/office/drawing/2014/main" id="{FC4FB1FB-8493-9C47-AE7E-25EAE134171E}"/>
              </a:ext>
            </a:extLst>
          </p:cNvPr>
          <p:cNvSpPr>
            <a:spLocks noGrp="1"/>
          </p:cNvSpPr>
          <p:nvPr>
            <p:ph type="sldNum" sz="quarter" idx="11"/>
          </p:nvPr>
        </p:nvSpPr>
        <p:spPr/>
        <p:txBody>
          <a:bodyPr/>
          <a:lstStyle/>
          <a:p>
            <a:fld id="{59395FB3-9C97-154F-86B2-7E381B951268}" type="slidenum">
              <a:rPr lang="en-US" smtClean="0"/>
              <a:pPr/>
              <a:t>4</a:t>
            </a:fld>
            <a:endParaRPr lang="en-US" dirty="0"/>
          </a:p>
        </p:txBody>
      </p:sp>
      <p:pic>
        <p:nvPicPr>
          <p:cNvPr id="6" name="Graphic 5" descr="Head with gears">
            <a:extLst>
              <a:ext uri="{FF2B5EF4-FFF2-40B4-BE49-F238E27FC236}">
                <a16:creationId xmlns:a16="http://schemas.microsoft.com/office/drawing/2014/main" id="{C39F0238-50CA-D044-AFF4-0927910516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2285" y="647700"/>
            <a:ext cx="3688080" cy="3688080"/>
          </a:xfrm>
          <a:prstGeom prst="rect">
            <a:avLst/>
          </a:prstGeom>
        </p:spPr>
      </p:pic>
    </p:spTree>
    <p:extLst>
      <p:ext uri="{BB962C8B-B14F-4D97-AF65-F5344CB8AC3E}">
        <p14:creationId xmlns:p14="http://schemas.microsoft.com/office/powerpoint/2010/main" val="1232235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D8949-6330-D04C-ACFA-AAF2CC614E18}"/>
              </a:ext>
            </a:extLst>
          </p:cNvPr>
          <p:cNvSpPr>
            <a:spLocks noGrp="1"/>
          </p:cNvSpPr>
          <p:nvPr>
            <p:ph type="title"/>
          </p:nvPr>
        </p:nvSpPr>
        <p:spPr/>
        <p:txBody>
          <a:bodyPr/>
          <a:lstStyle/>
          <a:p>
            <a:r>
              <a:rPr lang="en-US" dirty="0"/>
              <a:t>”What is an enterprise developer?”</a:t>
            </a:r>
          </a:p>
        </p:txBody>
      </p:sp>
      <p:sp>
        <p:nvSpPr>
          <p:cNvPr id="4" name="Slide Number Placeholder 3">
            <a:extLst>
              <a:ext uri="{FF2B5EF4-FFF2-40B4-BE49-F238E27FC236}">
                <a16:creationId xmlns:a16="http://schemas.microsoft.com/office/drawing/2014/main" id="{9BA91DD8-00C6-4D4F-86D8-A9C45591C44F}"/>
              </a:ext>
            </a:extLst>
          </p:cNvPr>
          <p:cNvSpPr>
            <a:spLocks noGrp="1"/>
          </p:cNvSpPr>
          <p:nvPr>
            <p:ph type="sldNum" sz="quarter" idx="11"/>
          </p:nvPr>
        </p:nvSpPr>
        <p:spPr/>
        <p:txBody>
          <a:bodyPr/>
          <a:lstStyle/>
          <a:p>
            <a:fld id="{59395FB3-9C97-154F-86B2-7E381B951268}" type="slidenum">
              <a:rPr lang="en-US" smtClean="0"/>
              <a:pPr/>
              <a:t>5</a:t>
            </a:fld>
            <a:endParaRPr lang="en-US" dirty="0"/>
          </a:p>
        </p:txBody>
      </p:sp>
      <p:sp>
        <p:nvSpPr>
          <p:cNvPr id="5" name="Text Placeholder 4">
            <a:extLst>
              <a:ext uri="{FF2B5EF4-FFF2-40B4-BE49-F238E27FC236}">
                <a16:creationId xmlns:a16="http://schemas.microsoft.com/office/drawing/2014/main" id="{A2044185-8B90-3342-9E38-99703DA5226E}"/>
              </a:ext>
            </a:extLst>
          </p:cNvPr>
          <p:cNvSpPr>
            <a:spLocks noGrp="1"/>
          </p:cNvSpPr>
          <p:nvPr>
            <p:ph type="body" sz="quarter" idx="12"/>
          </p:nvPr>
        </p:nvSpPr>
        <p:spPr>
          <a:xfrm>
            <a:off x="4791456" y="783770"/>
            <a:ext cx="4123944" cy="3712029"/>
          </a:xfrm>
        </p:spPr>
        <p:txBody>
          <a:bodyPr/>
          <a:lstStyle/>
          <a:p>
            <a:pPr marL="171450" indent="-171450">
              <a:buFont typeface="Arial" panose="020B0604020202020204" pitchFamily="34" charset="0"/>
              <a:buChar char="•"/>
            </a:pPr>
            <a:r>
              <a:rPr lang="en-US" sz="1400" dirty="0"/>
              <a:t>Mid-large company</a:t>
            </a:r>
          </a:p>
          <a:p>
            <a:pPr marL="171450" indent="-171450">
              <a:buFont typeface="Arial" panose="020B0604020202020204" pitchFamily="34" charset="0"/>
              <a:buChar char="•"/>
            </a:pPr>
            <a:r>
              <a:rPr lang="en-US" sz="1400" dirty="0"/>
              <a:t>Sit in an IT or software services group</a:t>
            </a:r>
          </a:p>
          <a:p>
            <a:pPr marL="171450" indent="-171450">
              <a:buFont typeface="Arial" panose="020B0604020202020204" pitchFamily="34" charset="0"/>
              <a:buChar char="•"/>
            </a:pPr>
            <a:r>
              <a:rPr lang="en-US" sz="1400" dirty="0"/>
              <a:t>Probably co-located</a:t>
            </a:r>
          </a:p>
          <a:p>
            <a:pPr marL="171450" indent="-171450">
              <a:buFont typeface="Arial" panose="020B0604020202020204" pitchFamily="34" charset="0"/>
              <a:buChar char="•"/>
            </a:pPr>
            <a:r>
              <a:rPr lang="en-US" sz="1400" dirty="0"/>
              <a:t>Working in an “agile” team</a:t>
            </a:r>
          </a:p>
          <a:p>
            <a:pPr marL="171450" indent="-171450">
              <a:buFont typeface="Arial" panose="020B0604020202020204" pitchFamily="34" charset="0"/>
              <a:buChar char="•"/>
            </a:pPr>
            <a:r>
              <a:rPr lang="en-US" sz="1400" dirty="0"/>
              <a:t>Comfortable with acronyms </a:t>
            </a:r>
          </a:p>
          <a:p>
            <a:pPr marL="171450" indent="-171450">
              <a:buFont typeface="Arial" panose="020B0604020202020204" pitchFamily="34" charset="0"/>
              <a:buChar char="•"/>
            </a:pPr>
            <a:r>
              <a:rPr lang="en-US" sz="1400" dirty="0"/>
              <a:t>Specific tech stack or domain specific role</a:t>
            </a:r>
          </a:p>
          <a:p>
            <a:pPr marL="171450" indent="-171450">
              <a:buFont typeface="Arial" panose="020B0604020202020204" pitchFamily="34" charset="0"/>
              <a:buChar char="•"/>
            </a:pPr>
            <a:r>
              <a:rPr lang="en-US" sz="1400" dirty="0"/>
              <a:t>Integrations with Salesforce &amp; SAP</a:t>
            </a:r>
          </a:p>
          <a:p>
            <a:pPr marL="171450" indent="-171450">
              <a:buFont typeface="Arial" panose="020B0604020202020204" pitchFamily="34" charset="0"/>
              <a:buChar char="•"/>
            </a:pPr>
            <a:r>
              <a:rPr lang="en-US" sz="1400" dirty="0"/>
              <a:t>Doing something with open source</a:t>
            </a:r>
          </a:p>
          <a:p>
            <a:pPr marL="171450" indent="-171450">
              <a:buFont typeface="Arial" panose="020B0604020202020204" pitchFamily="34" charset="0"/>
              <a:buChar char="•"/>
            </a:pPr>
            <a:r>
              <a:rPr lang="en-US" sz="1400" dirty="0"/>
              <a:t>Access to training (online, classroom, books, etc.)</a:t>
            </a:r>
          </a:p>
          <a:p>
            <a:pPr marL="171450" indent="-171450">
              <a:buFont typeface="Arial" panose="020B0604020202020204" pitchFamily="34" charset="0"/>
              <a:buChar char="•"/>
            </a:pPr>
            <a:r>
              <a:rPr lang="en-US" sz="1400" dirty="0"/>
              <a:t>Budget &gt; $0</a:t>
            </a:r>
          </a:p>
          <a:p>
            <a:pPr marL="171450" indent="-171450">
              <a:buFont typeface="Arial" panose="020B0604020202020204" pitchFamily="34" charset="0"/>
              <a:buChar char="•"/>
            </a:pPr>
            <a:r>
              <a:rPr lang="en-US" sz="2000" b="1" dirty="0"/>
              <a:t>This is their day job.</a:t>
            </a:r>
          </a:p>
        </p:txBody>
      </p:sp>
      <p:pic>
        <p:nvPicPr>
          <p:cNvPr id="7" name="Graphic 6" descr="Employee badge">
            <a:extLst>
              <a:ext uri="{FF2B5EF4-FFF2-40B4-BE49-F238E27FC236}">
                <a16:creationId xmlns:a16="http://schemas.microsoft.com/office/drawing/2014/main" id="{2FF7FF7D-015E-594C-8D48-C0BBE857BD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4885" y="1149122"/>
            <a:ext cx="2373086" cy="2373086"/>
          </a:xfrm>
          <a:prstGeom prst="rect">
            <a:avLst/>
          </a:prstGeom>
        </p:spPr>
      </p:pic>
    </p:spTree>
    <p:extLst>
      <p:ext uri="{BB962C8B-B14F-4D97-AF65-F5344CB8AC3E}">
        <p14:creationId xmlns:p14="http://schemas.microsoft.com/office/powerpoint/2010/main" val="200811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836552-E539-174F-A543-A66E6A18021A}"/>
              </a:ext>
            </a:extLst>
          </p:cNvPr>
          <p:cNvSpPr>
            <a:spLocks noGrp="1"/>
          </p:cNvSpPr>
          <p:nvPr>
            <p:ph type="title"/>
          </p:nvPr>
        </p:nvSpPr>
        <p:spPr/>
        <p:txBody>
          <a:bodyPr/>
          <a:lstStyle/>
          <a:p>
            <a:r>
              <a:rPr lang="en-US" dirty="0"/>
              <a:t>“What is a game developer?”</a:t>
            </a:r>
          </a:p>
        </p:txBody>
      </p:sp>
      <p:sp>
        <p:nvSpPr>
          <p:cNvPr id="4" name="Slide Number Placeholder 3">
            <a:extLst>
              <a:ext uri="{FF2B5EF4-FFF2-40B4-BE49-F238E27FC236}">
                <a16:creationId xmlns:a16="http://schemas.microsoft.com/office/drawing/2014/main" id="{75515C80-9412-5C4E-AF6F-B567A392472F}"/>
              </a:ext>
            </a:extLst>
          </p:cNvPr>
          <p:cNvSpPr>
            <a:spLocks noGrp="1"/>
          </p:cNvSpPr>
          <p:nvPr>
            <p:ph type="sldNum" sz="quarter" idx="11"/>
          </p:nvPr>
        </p:nvSpPr>
        <p:spPr/>
        <p:txBody>
          <a:bodyPr/>
          <a:lstStyle/>
          <a:p>
            <a:fld id="{59395FB3-9C97-154F-86B2-7E381B951268}" type="slidenum">
              <a:rPr lang="en-US" smtClean="0"/>
              <a:pPr/>
              <a:t>6</a:t>
            </a:fld>
            <a:endParaRPr lang="en-US" dirty="0"/>
          </a:p>
        </p:txBody>
      </p:sp>
      <p:sp>
        <p:nvSpPr>
          <p:cNvPr id="6" name="Text Placeholder 5">
            <a:extLst>
              <a:ext uri="{FF2B5EF4-FFF2-40B4-BE49-F238E27FC236}">
                <a16:creationId xmlns:a16="http://schemas.microsoft.com/office/drawing/2014/main" id="{79248E28-CC20-E945-9293-3AA3C2B09CAC}"/>
              </a:ext>
            </a:extLst>
          </p:cNvPr>
          <p:cNvSpPr>
            <a:spLocks noGrp="1"/>
          </p:cNvSpPr>
          <p:nvPr>
            <p:ph type="body" sz="quarter" idx="12"/>
          </p:nvPr>
        </p:nvSpPr>
        <p:spPr>
          <a:xfrm>
            <a:off x="4791456" y="696686"/>
            <a:ext cx="4123944" cy="3799114"/>
          </a:xfrm>
        </p:spPr>
        <p:txBody>
          <a:bodyPr/>
          <a:lstStyle/>
          <a:p>
            <a:pPr marL="171450" indent="-171450">
              <a:buFont typeface="Arial" panose="020B0604020202020204" pitchFamily="34" charset="0"/>
              <a:buChar char="•"/>
            </a:pPr>
            <a:r>
              <a:rPr lang="en-US" sz="1400" dirty="0"/>
              <a:t>Fluid definition – indie vs. AAA (everything in between)</a:t>
            </a:r>
          </a:p>
          <a:p>
            <a:pPr marL="171450" indent="-171450">
              <a:buFont typeface="Arial" panose="020B0604020202020204" pitchFamily="34" charset="0"/>
              <a:buChar char="•"/>
            </a:pPr>
            <a:r>
              <a:rPr lang="en-US" sz="1400" dirty="0"/>
              <a:t>Designers and artists often don’t consider themselves technical</a:t>
            </a:r>
          </a:p>
          <a:p>
            <a:pPr marL="171450" indent="-171450">
              <a:buFont typeface="Arial" panose="020B0604020202020204" pitchFamily="34" charset="0"/>
              <a:buChar char="•"/>
            </a:pPr>
            <a:r>
              <a:rPr lang="en-US" sz="1400" dirty="0"/>
              <a:t>Variety of skills at varying levels</a:t>
            </a:r>
          </a:p>
          <a:p>
            <a:pPr marL="171450" indent="-171450">
              <a:buFont typeface="Arial" panose="020B0604020202020204" pitchFamily="34" charset="0"/>
              <a:buChar char="•"/>
            </a:pPr>
            <a:r>
              <a:rPr lang="en-US" sz="1400" dirty="0"/>
              <a:t>Variety of time commitment (at varying levels)</a:t>
            </a:r>
          </a:p>
          <a:p>
            <a:pPr marL="171450" indent="-171450">
              <a:buFont typeface="Arial" panose="020B0604020202020204" pitchFamily="34" charset="0"/>
              <a:buChar char="•"/>
            </a:pPr>
            <a:r>
              <a:rPr lang="en-US" sz="1400" dirty="0"/>
              <a:t>May see teammates at game jams or only online</a:t>
            </a:r>
          </a:p>
          <a:p>
            <a:pPr marL="171450" indent="-171450">
              <a:buFont typeface="Arial" panose="020B0604020202020204" pitchFamily="34" charset="0"/>
              <a:buChar char="•"/>
            </a:pPr>
            <a:r>
              <a:rPr lang="en-US" sz="1400" dirty="0"/>
              <a:t>Read all the T&amp;Cs for each game engine before picking which one would take the least of their money</a:t>
            </a:r>
          </a:p>
          <a:p>
            <a:pPr marL="171450" indent="-171450">
              <a:buFont typeface="Arial" panose="020B0604020202020204" pitchFamily="34" charset="0"/>
              <a:buChar char="•"/>
            </a:pPr>
            <a:r>
              <a:rPr lang="en-US" sz="1400" dirty="0"/>
              <a:t>Work on teams of one to many</a:t>
            </a:r>
          </a:p>
          <a:p>
            <a:pPr marL="171450" indent="-171450">
              <a:buFont typeface="Arial" panose="020B0604020202020204" pitchFamily="34" charset="0"/>
              <a:buChar char="•"/>
            </a:pPr>
            <a:r>
              <a:rPr lang="en-US" sz="1400" dirty="0"/>
              <a:t>Role might be specific to current game title or project</a:t>
            </a:r>
          </a:p>
          <a:p>
            <a:pPr marL="171450" indent="-171450">
              <a:buFont typeface="Arial" panose="020B0604020202020204" pitchFamily="34" charset="0"/>
              <a:buChar char="•"/>
            </a:pPr>
            <a:r>
              <a:rPr lang="en-US" sz="1400" dirty="0"/>
              <a:t>Questionable budget</a:t>
            </a:r>
          </a:p>
          <a:p>
            <a:pPr marL="171450" indent="-171450">
              <a:buFont typeface="Arial" panose="020B0604020202020204" pitchFamily="34" charset="0"/>
              <a:buChar char="•"/>
            </a:pPr>
            <a:r>
              <a:rPr lang="en-US" sz="1800" b="1" dirty="0"/>
              <a:t>This may be their day job, second job, hobby, passion project.</a:t>
            </a:r>
          </a:p>
          <a:p>
            <a:pPr marL="171450" indent="-171450">
              <a:buFont typeface="Arial" panose="020B0604020202020204" pitchFamily="34" charset="0"/>
              <a:buChar char="•"/>
            </a:pPr>
            <a:endParaRPr lang="en-US" dirty="0"/>
          </a:p>
        </p:txBody>
      </p:sp>
      <p:pic>
        <p:nvPicPr>
          <p:cNvPr id="7" name="Graphic 6" descr="Game controller">
            <a:extLst>
              <a:ext uri="{FF2B5EF4-FFF2-40B4-BE49-F238E27FC236}">
                <a16:creationId xmlns:a16="http://schemas.microsoft.com/office/drawing/2014/main" id="{0CA0F706-7993-A64A-8F93-F16B5BB698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280" y="1384173"/>
            <a:ext cx="2375153" cy="2375153"/>
          </a:xfrm>
          <a:prstGeom prst="rect">
            <a:avLst/>
          </a:prstGeom>
        </p:spPr>
      </p:pic>
    </p:spTree>
    <p:extLst>
      <p:ext uri="{BB962C8B-B14F-4D97-AF65-F5344CB8AC3E}">
        <p14:creationId xmlns:p14="http://schemas.microsoft.com/office/powerpoint/2010/main" val="169022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8A9B2D-5E89-2342-9C21-900238570378}"/>
              </a:ext>
            </a:extLst>
          </p:cNvPr>
          <p:cNvSpPr>
            <a:spLocks noGrp="1"/>
          </p:cNvSpPr>
          <p:nvPr>
            <p:ph type="title"/>
          </p:nvPr>
        </p:nvSpPr>
        <p:spPr/>
        <p:txBody>
          <a:bodyPr/>
          <a:lstStyle/>
          <a:p>
            <a:r>
              <a:rPr lang="en-US" dirty="0"/>
              <a:t>”Nights and weekend" developers</a:t>
            </a:r>
          </a:p>
        </p:txBody>
      </p:sp>
      <p:sp>
        <p:nvSpPr>
          <p:cNvPr id="4" name="Slide Number Placeholder 3">
            <a:extLst>
              <a:ext uri="{FF2B5EF4-FFF2-40B4-BE49-F238E27FC236}">
                <a16:creationId xmlns:a16="http://schemas.microsoft.com/office/drawing/2014/main" id="{0FD36519-0B0F-3B4A-8C97-893C25B6014F}"/>
              </a:ext>
            </a:extLst>
          </p:cNvPr>
          <p:cNvSpPr>
            <a:spLocks noGrp="1"/>
          </p:cNvSpPr>
          <p:nvPr>
            <p:ph type="sldNum" sz="quarter" idx="11"/>
          </p:nvPr>
        </p:nvSpPr>
        <p:spPr/>
        <p:txBody>
          <a:bodyPr/>
          <a:lstStyle/>
          <a:p>
            <a:fld id="{59395FB3-9C97-154F-86B2-7E381B951268}" type="slidenum">
              <a:rPr lang="en-US" smtClean="0"/>
              <a:pPr/>
              <a:t>7</a:t>
            </a:fld>
            <a:endParaRPr lang="en-US" dirty="0"/>
          </a:p>
        </p:txBody>
      </p:sp>
      <p:pic>
        <p:nvPicPr>
          <p:cNvPr id="5" name="Graphic 4" descr="Shirt">
            <a:extLst>
              <a:ext uri="{FF2B5EF4-FFF2-40B4-BE49-F238E27FC236}">
                <a16:creationId xmlns:a16="http://schemas.microsoft.com/office/drawing/2014/main" id="{BB54E1E0-592A-DB4F-91B5-501B68D7E5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1049" y="645668"/>
            <a:ext cx="4142232" cy="4142232"/>
          </a:xfrm>
          <a:prstGeom prst="rect">
            <a:avLst/>
          </a:prstGeom>
        </p:spPr>
      </p:pic>
      <p:pic>
        <p:nvPicPr>
          <p:cNvPr id="8" name="Graphic 7" descr="Moon and stars">
            <a:extLst>
              <a:ext uri="{FF2B5EF4-FFF2-40B4-BE49-F238E27FC236}">
                <a16:creationId xmlns:a16="http://schemas.microsoft.com/office/drawing/2014/main" id="{05B85575-A98A-BE4E-8C05-A3730EBB16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6093" y="1649593"/>
            <a:ext cx="1372143" cy="1372143"/>
          </a:xfrm>
          <a:prstGeom prst="rect">
            <a:avLst/>
          </a:prstGeom>
        </p:spPr>
      </p:pic>
    </p:spTree>
    <p:extLst>
      <p:ext uri="{BB962C8B-B14F-4D97-AF65-F5344CB8AC3E}">
        <p14:creationId xmlns:p14="http://schemas.microsoft.com/office/powerpoint/2010/main" val="1254122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D2EB30-26B6-CC41-A452-77CEFA2B2754}"/>
              </a:ext>
            </a:extLst>
          </p:cNvPr>
          <p:cNvSpPr>
            <a:spLocks noGrp="1"/>
          </p:cNvSpPr>
          <p:nvPr>
            <p:ph type="title"/>
          </p:nvPr>
        </p:nvSpPr>
        <p:spPr/>
        <p:txBody>
          <a:bodyPr/>
          <a:lstStyle/>
          <a:p>
            <a:r>
              <a:rPr lang="en-US" dirty="0"/>
              <a:t>Amara’s Game Dev Considerations</a:t>
            </a:r>
          </a:p>
        </p:txBody>
      </p:sp>
      <p:sp>
        <p:nvSpPr>
          <p:cNvPr id="5" name="Slide Number Placeholder 4">
            <a:extLst>
              <a:ext uri="{FF2B5EF4-FFF2-40B4-BE49-F238E27FC236}">
                <a16:creationId xmlns:a16="http://schemas.microsoft.com/office/drawing/2014/main" id="{3250F322-7AA3-CD4B-8AB2-D7EF6768D378}"/>
              </a:ext>
            </a:extLst>
          </p:cNvPr>
          <p:cNvSpPr>
            <a:spLocks noGrp="1"/>
          </p:cNvSpPr>
          <p:nvPr>
            <p:ph type="sldNum" sz="quarter" idx="11"/>
          </p:nvPr>
        </p:nvSpPr>
        <p:spPr/>
        <p:txBody>
          <a:bodyPr/>
          <a:lstStyle/>
          <a:p>
            <a:fld id="{59395FB3-9C97-154F-86B2-7E381B951268}" type="slidenum">
              <a:rPr lang="en-US" smtClean="0"/>
              <a:pPr/>
              <a:t>8</a:t>
            </a:fld>
            <a:endParaRPr lang="en-US" dirty="0"/>
          </a:p>
        </p:txBody>
      </p:sp>
      <p:sp>
        <p:nvSpPr>
          <p:cNvPr id="7" name="Text Placeholder 6">
            <a:extLst>
              <a:ext uri="{FF2B5EF4-FFF2-40B4-BE49-F238E27FC236}">
                <a16:creationId xmlns:a16="http://schemas.microsoft.com/office/drawing/2014/main" id="{F16FBCFD-4B00-1D4B-AE0F-0BC562A24832}"/>
              </a:ext>
            </a:extLst>
          </p:cNvPr>
          <p:cNvSpPr>
            <a:spLocks noGrp="1"/>
          </p:cNvSpPr>
          <p:nvPr>
            <p:ph type="body" sz="quarter" idx="12"/>
          </p:nvPr>
        </p:nvSpPr>
        <p:spPr/>
        <p:txBody>
          <a:bodyPr/>
          <a:lstStyle/>
          <a:p>
            <a:pPr marL="171450" indent="-171450">
              <a:buFont typeface="Arial" panose="020B0604020202020204" pitchFamily="34" charset="0"/>
              <a:buChar char="•"/>
            </a:pPr>
            <a:r>
              <a:rPr lang="en-US" sz="1400" dirty="0"/>
              <a:t>Device/Hardware (mobile, console, PC)</a:t>
            </a:r>
          </a:p>
          <a:p>
            <a:pPr marL="342900" lvl="1">
              <a:buFont typeface="Arial" panose="020B0604020202020204" pitchFamily="34" charset="0"/>
              <a:buChar char="•"/>
            </a:pPr>
            <a:r>
              <a:rPr lang="en-US" sz="1400" dirty="0"/>
              <a:t>IBM Cloud/Watson needs “always connected”</a:t>
            </a:r>
          </a:p>
          <a:p>
            <a:pPr marL="342900" lvl="1">
              <a:buFont typeface="Arial" panose="020B0604020202020204" pitchFamily="34" charset="0"/>
              <a:buChar char="•"/>
            </a:pPr>
            <a:r>
              <a:rPr lang="en-US" sz="1400" dirty="0"/>
              <a:t>(IBM Cloud Private, just for Assistant)</a:t>
            </a:r>
          </a:p>
          <a:p>
            <a:pPr marL="171450" indent="-171450">
              <a:buFont typeface="Arial" panose="020B0604020202020204" pitchFamily="34" charset="0"/>
              <a:buChar char="•"/>
            </a:pPr>
            <a:r>
              <a:rPr lang="en-US" sz="1400" dirty="0"/>
              <a:t>Game Engine</a:t>
            </a:r>
          </a:p>
          <a:p>
            <a:pPr marL="342900" lvl="1">
              <a:buFont typeface="Arial" panose="020B0604020202020204" pitchFamily="34" charset="0"/>
              <a:buChar char="•"/>
            </a:pPr>
            <a:r>
              <a:rPr lang="en-US" sz="1400" dirty="0"/>
              <a:t>Programming language</a:t>
            </a:r>
            <a:endParaRPr lang="en-US" sz="1469" dirty="0"/>
          </a:p>
          <a:p>
            <a:pPr marL="171450" indent="-171450">
              <a:buFont typeface="Arial" panose="020B0604020202020204" pitchFamily="34" charset="0"/>
              <a:buChar char="•"/>
            </a:pPr>
            <a:r>
              <a:rPr lang="en-US" sz="1400" dirty="0"/>
              <a:t>Attention Span &amp; Quality of Attention</a:t>
            </a:r>
          </a:p>
          <a:p>
            <a:pPr marL="342900" lvl="1">
              <a:buFont typeface="Arial" panose="020B0604020202020204" pitchFamily="34" charset="0"/>
              <a:buChar char="•"/>
            </a:pPr>
            <a:r>
              <a:rPr lang="en-US" sz="1400" dirty="0"/>
              <a:t>Chunk up how-</a:t>
            </a:r>
            <a:r>
              <a:rPr lang="en-US" sz="1400" dirty="0" err="1"/>
              <a:t>tos</a:t>
            </a:r>
            <a:endParaRPr lang="en-US" sz="1400" dirty="0"/>
          </a:p>
          <a:p>
            <a:pPr marL="514350" lvl="2"/>
            <a:r>
              <a:rPr lang="en-US" sz="1400" dirty="0"/>
              <a:t>Can be a series</a:t>
            </a:r>
          </a:p>
          <a:p>
            <a:pPr marL="342900" lvl="1">
              <a:buFont typeface="Arial" panose="020B0604020202020204" pitchFamily="34" charset="0"/>
              <a:buChar char="•"/>
            </a:pPr>
            <a:r>
              <a:rPr lang="en-US" sz="1400" dirty="0"/>
              <a:t>Time estimates*</a:t>
            </a:r>
          </a:p>
          <a:p>
            <a:pPr marL="342900" lvl="1">
              <a:buFont typeface="Arial" panose="020B0604020202020204" pitchFamily="34" charset="0"/>
              <a:buChar char="•"/>
            </a:pPr>
            <a:r>
              <a:rPr lang="en-US" sz="1400" dirty="0"/>
              <a:t>Level indicator (beginner, intermediate, advanced)*</a:t>
            </a:r>
          </a:p>
          <a:p>
            <a:pPr marL="171450" indent="-171450">
              <a:buFont typeface="Arial" panose="020B0604020202020204" pitchFamily="34" charset="0"/>
              <a:buChar char="•"/>
            </a:pPr>
            <a:r>
              <a:rPr lang="en-US" sz="1400" dirty="0"/>
              <a:t>Video vs. written</a:t>
            </a:r>
          </a:p>
          <a:p>
            <a:pPr marL="171450" indent="-171450">
              <a:buFont typeface="Arial" panose="020B0604020202020204" pitchFamily="34" charset="0"/>
              <a:buChar char="•"/>
            </a:pPr>
            <a:r>
              <a:rPr lang="en-US" sz="1400" dirty="0"/>
              <a:t>Anything for cost needs to be explicit</a:t>
            </a:r>
          </a:p>
          <a:p>
            <a:pPr marL="171450" indent="-171450">
              <a:buFont typeface="Arial" panose="020B0604020202020204" pitchFamily="34" charset="0"/>
              <a:buChar char="•"/>
            </a:pPr>
            <a:r>
              <a:rPr lang="en-US" sz="1400" dirty="0"/>
              <a:t>Audit existing material (enterprise focus)</a:t>
            </a:r>
          </a:p>
          <a:p>
            <a:pPr marL="171450" indent="-171450">
              <a:buFont typeface="Arial" panose="020B0604020202020204" pitchFamily="34" charset="0"/>
              <a:buChar char="•"/>
            </a:pPr>
            <a:r>
              <a:rPr lang="en-US" sz="1400" dirty="0"/>
              <a:t>…</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19930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D0E0F56-508D-0843-882A-7B64589BAED9}"/>
              </a:ext>
            </a:extLst>
          </p:cNvPr>
          <p:cNvSpPr/>
          <p:nvPr/>
        </p:nvSpPr>
        <p:spPr>
          <a:xfrm>
            <a:off x="0" y="804672"/>
            <a:ext cx="9144000" cy="4338828"/>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6" name="Content Placeholder 5">
            <a:extLst>
              <a:ext uri="{FF2B5EF4-FFF2-40B4-BE49-F238E27FC236}">
                <a16:creationId xmlns:a16="http://schemas.microsoft.com/office/drawing/2014/main" id="{E5F61ABE-F04E-C642-B4C7-6311C3C9FDFD}"/>
              </a:ext>
            </a:extLst>
          </p:cNvPr>
          <p:cNvSpPr>
            <a:spLocks noGrp="1"/>
          </p:cNvSpPr>
          <p:nvPr>
            <p:ph sz="quarter" idx="12"/>
          </p:nvPr>
        </p:nvSpPr>
        <p:spPr/>
        <p:txBody>
          <a:bodyPr/>
          <a:lstStyle/>
          <a:p>
            <a:pPr algn="ctr"/>
            <a:r>
              <a:rPr lang="en-US" sz="2000" dirty="0"/>
              <a:t>“Enterprise Developers”</a:t>
            </a:r>
          </a:p>
        </p:txBody>
      </p:sp>
      <p:sp>
        <p:nvSpPr>
          <p:cNvPr id="7" name="Content Placeholder 6">
            <a:extLst>
              <a:ext uri="{FF2B5EF4-FFF2-40B4-BE49-F238E27FC236}">
                <a16:creationId xmlns:a16="http://schemas.microsoft.com/office/drawing/2014/main" id="{16F033A3-A311-5344-BF69-7EDFD1687635}"/>
              </a:ext>
            </a:extLst>
          </p:cNvPr>
          <p:cNvSpPr>
            <a:spLocks noGrp="1"/>
          </p:cNvSpPr>
          <p:nvPr>
            <p:ph sz="quarter" idx="13"/>
          </p:nvPr>
        </p:nvSpPr>
        <p:spPr>
          <a:xfrm>
            <a:off x="2286000" y="0"/>
            <a:ext cx="2286000" cy="5148072"/>
          </a:xfrm>
          <a:ln>
            <a:solidFill>
              <a:schemeClr val="bg1"/>
            </a:solidFill>
          </a:ln>
        </p:spPr>
        <p:txBody>
          <a:bodyPr/>
          <a:lstStyle/>
          <a:p>
            <a:pPr algn="ctr"/>
            <a:r>
              <a:rPr lang="en-US" sz="2000" dirty="0"/>
              <a:t>Highly technical (developers)</a:t>
            </a:r>
          </a:p>
        </p:txBody>
      </p:sp>
      <p:sp>
        <p:nvSpPr>
          <p:cNvPr id="8" name="Content Placeholder 7">
            <a:extLst>
              <a:ext uri="{FF2B5EF4-FFF2-40B4-BE49-F238E27FC236}">
                <a16:creationId xmlns:a16="http://schemas.microsoft.com/office/drawing/2014/main" id="{D5B758B4-58CA-A842-80D2-09EE72922E5D}"/>
              </a:ext>
            </a:extLst>
          </p:cNvPr>
          <p:cNvSpPr>
            <a:spLocks noGrp="1"/>
          </p:cNvSpPr>
          <p:nvPr>
            <p:ph sz="quarter" idx="14"/>
          </p:nvPr>
        </p:nvSpPr>
        <p:spPr>
          <a:xfrm>
            <a:off x="4572000" y="0"/>
            <a:ext cx="2286000" cy="5148072"/>
          </a:xfrm>
          <a:ln>
            <a:solidFill>
              <a:schemeClr val="bg1"/>
            </a:solidFill>
          </a:ln>
        </p:spPr>
        <p:txBody>
          <a:bodyPr/>
          <a:lstStyle/>
          <a:p>
            <a:pPr algn="ctr"/>
            <a:r>
              <a:rPr lang="en-US" sz="2000" dirty="0"/>
              <a:t>Artists &amp; Designers</a:t>
            </a:r>
          </a:p>
          <a:p>
            <a:pPr algn="ctr"/>
            <a:r>
              <a:rPr lang="en-US" sz="1000" dirty="0"/>
              <a:t>(</a:t>
            </a:r>
            <a:r>
              <a:rPr lang="en-US" sz="1000" dirty="0" err="1"/>
              <a:t>y’all</a:t>
            </a:r>
            <a:r>
              <a:rPr lang="en-US" sz="1000" dirty="0"/>
              <a:t> are technical, believe me!)</a:t>
            </a:r>
          </a:p>
        </p:txBody>
      </p:sp>
      <p:sp>
        <p:nvSpPr>
          <p:cNvPr id="9" name="Content Placeholder 8">
            <a:extLst>
              <a:ext uri="{FF2B5EF4-FFF2-40B4-BE49-F238E27FC236}">
                <a16:creationId xmlns:a16="http://schemas.microsoft.com/office/drawing/2014/main" id="{15BA9B1C-6911-F443-95E4-04E20CB7112D}"/>
              </a:ext>
            </a:extLst>
          </p:cNvPr>
          <p:cNvSpPr>
            <a:spLocks noGrp="1"/>
          </p:cNvSpPr>
          <p:nvPr>
            <p:ph sz="quarter" idx="15"/>
          </p:nvPr>
        </p:nvSpPr>
        <p:spPr>
          <a:ln>
            <a:solidFill>
              <a:schemeClr val="bg1"/>
            </a:solidFill>
          </a:ln>
        </p:spPr>
        <p:txBody>
          <a:bodyPr/>
          <a:lstStyle/>
          <a:p>
            <a:pPr algn="ctr"/>
            <a:r>
              <a:rPr lang="en-US" sz="2000" dirty="0"/>
              <a:t>Hobbyists</a:t>
            </a:r>
            <a:endParaRPr lang="en-US" dirty="0"/>
          </a:p>
        </p:txBody>
      </p:sp>
      <p:sp>
        <p:nvSpPr>
          <p:cNvPr id="4" name="Slide Number Placeholder 3">
            <a:extLst>
              <a:ext uri="{FF2B5EF4-FFF2-40B4-BE49-F238E27FC236}">
                <a16:creationId xmlns:a16="http://schemas.microsoft.com/office/drawing/2014/main" id="{F0B50C5A-1ED6-6D41-96BA-AEAE7D2512AE}"/>
              </a:ext>
            </a:extLst>
          </p:cNvPr>
          <p:cNvSpPr>
            <a:spLocks noGrp="1"/>
          </p:cNvSpPr>
          <p:nvPr>
            <p:ph type="sldNum" sz="quarter" idx="11"/>
          </p:nvPr>
        </p:nvSpPr>
        <p:spPr/>
        <p:txBody>
          <a:bodyPr/>
          <a:lstStyle/>
          <a:p>
            <a:fld id="{59395FB3-9C97-154F-86B2-7E381B951268}" type="slidenum">
              <a:rPr lang="en-US" smtClean="0"/>
              <a:pPr/>
              <a:t>9</a:t>
            </a:fld>
            <a:endParaRPr lang="en-US" dirty="0"/>
          </a:p>
        </p:txBody>
      </p:sp>
      <p:sp>
        <p:nvSpPr>
          <p:cNvPr id="11" name="TextBox 10">
            <a:extLst>
              <a:ext uri="{FF2B5EF4-FFF2-40B4-BE49-F238E27FC236}">
                <a16:creationId xmlns:a16="http://schemas.microsoft.com/office/drawing/2014/main" id="{977C3A01-7E18-8648-B8F4-8E93D4751916}"/>
              </a:ext>
            </a:extLst>
          </p:cNvPr>
          <p:cNvSpPr txBox="1"/>
          <p:nvPr/>
        </p:nvSpPr>
        <p:spPr>
          <a:xfrm>
            <a:off x="197384" y="2326522"/>
            <a:ext cx="1860016" cy="502702"/>
          </a:xfrm>
          <a:prstGeom prst="rect">
            <a:avLst/>
          </a:prstGeom>
          <a:noFill/>
        </p:spPr>
        <p:txBody>
          <a:bodyPr wrap="square" rtlCol="0">
            <a:spAutoFit/>
          </a:bodyPr>
          <a:lstStyle/>
          <a:p>
            <a:pPr algn="ctr">
              <a:lnSpc>
                <a:spcPts val="1600"/>
              </a:lnSpc>
              <a:spcAft>
                <a:spcPts val="600"/>
              </a:spcAft>
            </a:pPr>
            <a:r>
              <a:rPr lang="en-US" sz="1400" dirty="0">
                <a:solidFill>
                  <a:schemeClr val="tx1"/>
                </a:solidFill>
                <a:latin typeface="IBM Plex Sans" charset="0"/>
                <a:ea typeface="IBM Plex Sans" charset="0"/>
                <a:cs typeface="IBM Plex Sans" charset="0"/>
              </a:rPr>
              <a:t>All of our existing content</a:t>
            </a:r>
          </a:p>
        </p:txBody>
      </p:sp>
      <p:sp>
        <p:nvSpPr>
          <p:cNvPr id="12" name="TextBox 11">
            <a:extLst>
              <a:ext uri="{FF2B5EF4-FFF2-40B4-BE49-F238E27FC236}">
                <a16:creationId xmlns:a16="http://schemas.microsoft.com/office/drawing/2014/main" id="{1FDE2BFD-0AF6-D741-819F-F65814F2EE9F}"/>
              </a:ext>
            </a:extLst>
          </p:cNvPr>
          <p:cNvSpPr txBox="1"/>
          <p:nvPr/>
        </p:nvSpPr>
        <p:spPr>
          <a:xfrm>
            <a:off x="2498992" y="1063645"/>
            <a:ext cx="1860016" cy="3016210"/>
          </a:xfrm>
          <a:prstGeom prst="rect">
            <a:avLst/>
          </a:prstGeom>
          <a:noFill/>
        </p:spPr>
        <p:txBody>
          <a:bodyPr wrap="square" rtlCol="0">
            <a:spAutoFit/>
          </a:bodyPr>
          <a:lstStyle/>
          <a:p>
            <a:pPr algn="ctr">
              <a:lnSpc>
                <a:spcPts val="1600"/>
              </a:lnSpc>
              <a:spcAft>
                <a:spcPts val="600"/>
              </a:spcAft>
            </a:pPr>
            <a:r>
              <a:rPr lang="en-US" sz="1400" dirty="0">
                <a:solidFill>
                  <a:schemeClr val="tx1"/>
                </a:solidFill>
                <a:latin typeface="IBM Plex Sans" charset="0"/>
                <a:ea typeface="IBM Plex Sans" charset="0"/>
                <a:cs typeface="IBM Plex Sans" charset="0"/>
              </a:rPr>
              <a:t>Scaling with Kubernetes</a:t>
            </a:r>
          </a:p>
          <a:p>
            <a:pPr algn="ctr">
              <a:lnSpc>
                <a:spcPts val="1600"/>
              </a:lnSpc>
              <a:spcAft>
                <a:spcPts val="600"/>
              </a:spcAft>
            </a:pPr>
            <a:endParaRPr lang="en-US" sz="1400" dirty="0">
              <a:latin typeface="IBM Plex Sans" charset="0"/>
              <a:ea typeface="IBM Plex Sans" charset="0"/>
              <a:cs typeface="IBM Plex Sans" charset="0"/>
            </a:endParaRPr>
          </a:p>
          <a:p>
            <a:pPr algn="ctr">
              <a:lnSpc>
                <a:spcPts val="1600"/>
              </a:lnSpc>
              <a:spcAft>
                <a:spcPts val="600"/>
              </a:spcAft>
            </a:pPr>
            <a:r>
              <a:rPr lang="en-US" sz="1400" dirty="0">
                <a:solidFill>
                  <a:schemeClr val="tx1"/>
                </a:solidFill>
                <a:latin typeface="IBM Plex Sans" charset="0"/>
                <a:ea typeface="IBM Plex Sans" charset="0"/>
                <a:cs typeface="IBM Plex Sans" charset="0"/>
              </a:rPr>
              <a:t>Using Watson SDK for Unity</a:t>
            </a:r>
          </a:p>
          <a:p>
            <a:pPr algn="ctr">
              <a:lnSpc>
                <a:spcPts val="1600"/>
              </a:lnSpc>
              <a:spcAft>
                <a:spcPts val="600"/>
              </a:spcAft>
            </a:pPr>
            <a:endParaRPr lang="en-US" sz="1400" dirty="0">
              <a:latin typeface="IBM Plex Sans" charset="0"/>
              <a:ea typeface="IBM Plex Sans" charset="0"/>
              <a:cs typeface="IBM Plex Sans" charset="0"/>
            </a:endParaRPr>
          </a:p>
          <a:p>
            <a:pPr algn="ctr">
              <a:lnSpc>
                <a:spcPts val="1600"/>
              </a:lnSpc>
              <a:spcAft>
                <a:spcPts val="600"/>
              </a:spcAft>
            </a:pPr>
            <a:r>
              <a:rPr lang="en-US" sz="1400" dirty="0">
                <a:solidFill>
                  <a:schemeClr val="tx1"/>
                </a:solidFill>
                <a:latin typeface="IBM Plex Sans" charset="0"/>
                <a:ea typeface="IBM Plex Sans" charset="0"/>
                <a:cs typeface="IBM Plex Sans" charset="0"/>
              </a:rPr>
              <a:t>Using </a:t>
            </a:r>
            <a:r>
              <a:rPr lang="en-US" sz="1400" dirty="0" err="1">
                <a:solidFill>
                  <a:schemeClr val="tx1"/>
                </a:solidFill>
                <a:latin typeface="IBM Plex Sans" charset="0"/>
                <a:ea typeface="IBM Plex Sans" charset="0"/>
                <a:cs typeface="IBM Plex Sans" charset="0"/>
              </a:rPr>
              <a:t>CoreML</a:t>
            </a:r>
            <a:r>
              <a:rPr lang="en-US" sz="1400" dirty="0">
                <a:solidFill>
                  <a:schemeClr val="tx1"/>
                </a:solidFill>
                <a:latin typeface="IBM Plex Sans" charset="0"/>
                <a:ea typeface="IBM Plex Sans" charset="0"/>
                <a:cs typeface="IBM Plex Sans" charset="0"/>
              </a:rPr>
              <a:t> + Watson Visual Recognition</a:t>
            </a:r>
          </a:p>
          <a:p>
            <a:pPr algn="ctr">
              <a:lnSpc>
                <a:spcPts val="1600"/>
              </a:lnSpc>
              <a:spcAft>
                <a:spcPts val="600"/>
              </a:spcAft>
            </a:pPr>
            <a:endParaRPr lang="en-US" sz="1400" dirty="0">
              <a:latin typeface="IBM Plex Sans" charset="0"/>
              <a:ea typeface="IBM Plex Sans" charset="0"/>
              <a:cs typeface="IBM Plex Sans" charset="0"/>
            </a:endParaRPr>
          </a:p>
          <a:p>
            <a:pPr algn="ctr">
              <a:lnSpc>
                <a:spcPts val="1600"/>
              </a:lnSpc>
              <a:spcAft>
                <a:spcPts val="600"/>
              </a:spcAft>
            </a:pPr>
            <a:r>
              <a:rPr lang="en-US" sz="1400" dirty="0">
                <a:latin typeface="IBM Plex Sans" charset="0"/>
                <a:ea typeface="IBM Plex Sans" charset="0"/>
                <a:cs typeface="IBM Plex Sans" charset="0"/>
              </a:rPr>
              <a:t>Overview of AI Services &amp; ML/DL</a:t>
            </a:r>
            <a:endParaRPr lang="en-US" sz="1400" dirty="0">
              <a:solidFill>
                <a:schemeClr val="tx1"/>
              </a:solidFill>
              <a:latin typeface="IBM Plex Sans" charset="0"/>
              <a:ea typeface="IBM Plex Sans" charset="0"/>
              <a:cs typeface="IBM Plex Sans" charset="0"/>
            </a:endParaRPr>
          </a:p>
        </p:txBody>
      </p:sp>
      <p:sp>
        <p:nvSpPr>
          <p:cNvPr id="13" name="TextBox 12">
            <a:extLst>
              <a:ext uri="{FF2B5EF4-FFF2-40B4-BE49-F238E27FC236}">
                <a16:creationId xmlns:a16="http://schemas.microsoft.com/office/drawing/2014/main" id="{AA2653A4-21FA-3346-A07F-E34567F95889}"/>
              </a:ext>
            </a:extLst>
          </p:cNvPr>
          <p:cNvSpPr txBox="1"/>
          <p:nvPr/>
        </p:nvSpPr>
        <p:spPr>
          <a:xfrm>
            <a:off x="4841474" y="1833086"/>
            <a:ext cx="1860016" cy="1477328"/>
          </a:xfrm>
          <a:prstGeom prst="rect">
            <a:avLst/>
          </a:prstGeom>
          <a:noFill/>
        </p:spPr>
        <p:txBody>
          <a:bodyPr wrap="square" rtlCol="0">
            <a:spAutoFit/>
          </a:bodyPr>
          <a:lstStyle/>
          <a:p>
            <a:pPr algn="ctr">
              <a:lnSpc>
                <a:spcPts val="1600"/>
              </a:lnSpc>
              <a:spcAft>
                <a:spcPts val="600"/>
              </a:spcAft>
            </a:pPr>
            <a:r>
              <a:rPr lang="en-US" sz="1400" dirty="0">
                <a:solidFill>
                  <a:schemeClr val="tx1"/>
                </a:solidFill>
                <a:latin typeface="IBM Plex Sans" charset="0"/>
                <a:ea typeface="IBM Plex Sans" charset="0"/>
                <a:cs typeface="IBM Plex Sans" charset="0"/>
              </a:rPr>
              <a:t>Getting Started with the  Watson SDK for Unity</a:t>
            </a:r>
          </a:p>
          <a:p>
            <a:pPr algn="ctr">
              <a:lnSpc>
                <a:spcPts val="1600"/>
              </a:lnSpc>
              <a:spcAft>
                <a:spcPts val="600"/>
              </a:spcAft>
            </a:pPr>
            <a:endParaRPr lang="en-US" sz="1400" dirty="0">
              <a:latin typeface="IBM Plex Sans" charset="0"/>
              <a:ea typeface="IBM Plex Sans" charset="0"/>
              <a:cs typeface="IBM Plex Sans" charset="0"/>
            </a:endParaRPr>
          </a:p>
          <a:p>
            <a:pPr algn="ctr">
              <a:lnSpc>
                <a:spcPts val="1600"/>
              </a:lnSpc>
              <a:spcAft>
                <a:spcPts val="600"/>
              </a:spcAft>
            </a:pPr>
            <a:r>
              <a:rPr lang="en-US" sz="1400" dirty="0">
                <a:solidFill>
                  <a:schemeClr val="tx1"/>
                </a:solidFill>
                <a:latin typeface="IBM Plex Sans" charset="0"/>
                <a:ea typeface="IBM Plex Sans" charset="0"/>
                <a:cs typeface="IBM Plex Sans" charset="0"/>
              </a:rPr>
              <a:t>Overvie</a:t>
            </a:r>
            <a:r>
              <a:rPr lang="en-US" sz="1400" dirty="0">
                <a:latin typeface="IBM Plex Sans" charset="0"/>
                <a:ea typeface="IBM Plex Sans" charset="0"/>
                <a:cs typeface="IBM Plex Sans" charset="0"/>
              </a:rPr>
              <a:t>w of AI Services</a:t>
            </a:r>
            <a:endParaRPr lang="en-US" sz="1400" dirty="0">
              <a:solidFill>
                <a:schemeClr val="tx1"/>
              </a:solidFill>
              <a:latin typeface="IBM Plex Sans" charset="0"/>
              <a:ea typeface="IBM Plex Sans" charset="0"/>
              <a:cs typeface="IBM Plex Sans" charset="0"/>
            </a:endParaRPr>
          </a:p>
        </p:txBody>
      </p:sp>
      <p:sp>
        <p:nvSpPr>
          <p:cNvPr id="15" name="TextBox 14">
            <a:extLst>
              <a:ext uri="{FF2B5EF4-FFF2-40B4-BE49-F238E27FC236}">
                <a16:creationId xmlns:a16="http://schemas.microsoft.com/office/drawing/2014/main" id="{9B39E878-4E15-CA4B-9FB0-5A1342E76CB9}"/>
              </a:ext>
            </a:extLst>
          </p:cNvPr>
          <p:cNvSpPr txBox="1"/>
          <p:nvPr/>
        </p:nvSpPr>
        <p:spPr>
          <a:xfrm>
            <a:off x="7127474" y="1833086"/>
            <a:ext cx="1860016" cy="1477328"/>
          </a:xfrm>
          <a:prstGeom prst="rect">
            <a:avLst/>
          </a:prstGeom>
          <a:noFill/>
        </p:spPr>
        <p:txBody>
          <a:bodyPr wrap="square" rtlCol="0">
            <a:spAutoFit/>
          </a:bodyPr>
          <a:lstStyle/>
          <a:p>
            <a:pPr algn="ctr">
              <a:lnSpc>
                <a:spcPts val="1600"/>
              </a:lnSpc>
              <a:spcAft>
                <a:spcPts val="600"/>
              </a:spcAft>
            </a:pPr>
            <a:r>
              <a:rPr lang="en-US" sz="1400" dirty="0">
                <a:solidFill>
                  <a:schemeClr val="tx1"/>
                </a:solidFill>
                <a:latin typeface="IBM Plex Sans" charset="0"/>
                <a:ea typeface="IBM Plex Sans" charset="0"/>
                <a:cs typeface="IBM Plex Sans" charset="0"/>
              </a:rPr>
              <a:t>Getting Started with the  Watson SDK for Unity</a:t>
            </a:r>
          </a:p>
          <a:p>
            <a:pPr algn="ctr">
              <a:lnSpc>
                <a:spcPts val="1600"/>
              </a:lnSpc>
              <a:spcAft>
                <a:spcPts val="600"/>
              </a:spcAft>
            </a:pPr>
            <a:endParaRPr lang="en-US" sz="1400" dirty="0">
              <a:latin typeface="IBM Plex Sans" charset="0"/>
              <a:ea typeface="IBM Plex Sans" charset="0"/>
              <a:cs typeface="IBM Plex Sans" charset="0"/>
            </a:endParaRPr>
          </a:p>
          <a:p>
            <a:pPr algn="ctr">
              <a:lnSpc>
                <a:spcPts val="1600"/>
              </a:lnSpc>
              <a:spcAft>
                <a:spcPts val="600"/>
              </a:spcAft>
            </a:pPr>
            <a:r>
              <a:rPr lang="en-US" sz="1400" dirty="0">
                <a:solidFill>
                  <a:schemeClr val="tx1"/>
                </a:solidFill>
                <a:latin typeface="IBM Plex Sans" charset="0"/>
                <a:ea typeface="IBM Plex Sans" charset="0"/>
                <a:cs typeface="IBM Plex Sans" charset="0"/>
              </a:rPr>
              <a:t>Overvie</a:t>
            </a:r>
            <a:r>
              <a:rPr lang="en-US" sz="1400" dirty="0">
                <a:latin typeface="IBM Plex Sans" charset="0"/>
                <a:ea typeface="IBM Plex Sans" charset="0"/>
                <a:cs typeface="IBM Plex Sans" charset="0"/>
              </a:rPr>
              <a:t>w of AI Services</a:t>
            </a:r>
            <a:endParaRPr lang="en-US" sz="140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30201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p:bldLst>
  </p:timing>
</p:sld>
</file>

<file path=ppt/theme/theme1.xml><?xml version="1.0" encoding="utf-8"?>
<a:theme xmlns:a="http://schemas.openxmlformats.org/drawingml/2006/main" name="IBM Developer 2018 white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Presentation1" id="{A0878F95-FA63-7E43-BB0C-F09AE0CB0E03}" vid="{EFAD8C60-3299-8D4C-88FC-7CA4948A152C}"/>
    </a:ext>
  </a:extLst>
</a:theme>
</file>

<file path=ppt/theme/theme2.xml><?xml version="1.0" encoding="utf-8"?>
<a:theme xmlns:a="http://schemas.openxmlformats.org/drawingml/2006/main" name="IBM Developer 2018 cool gray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Presentation1" id="{A0878F95-FA63-7E43-BB0C-F09AE0CB0E03}" vid="{E1CC2922-42B1-C749-9AC4-8F6F2AA207FD}"/>
    </a:ext>
  </a:extLst>
</a:theme>
</file>

<file path=ppt/theme/theme3.xml><?xml version="1.0" encoding="utf-8"?>
<a:theme xmlns:a="http://schemas.openxmlformats.org/drawingml/2006/main" name="IBM Developer 2018 blue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Presentation1" id="{A0878F95-FA63-7E43-BB0C-F09AE0CB0E03}" vid="{26ACBD41-4FB1-3748-A085-872C970EED2A}"/>
    </a:ext>
  </a:extLst>
</a:theme>
</file>

<file path=ppt/theme/theme4.xml><?xml version="1.0" encoding="utf-8"?>
<a:theme xmlns:a="http://schemas.openxmlformats.org/drawingml/2006/main" name="IBM Developer 2018 black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Presentation1" id="{A0878F95-FA63-7E43-BB0C-F09AE0CB0E03}" vid="{16930D73-33AF-7A4C-AC6D-55A249233BF1}"/>
    </a:ext>
  </a:extLst>
</a:theme>
</file>

<file path=ppt/theme/theme5.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6.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Developer 2018 white background</Template>
  <TotalTime>3150</TotalTime>
  <Words>806</Words>
  <Application>Microsoft Macintosh PowerPoint</Application>
  <PresentationFormat>On-screen Show (16:9)</PresentationFormat>
  <Paragraphs>132</Paragraphs>
  <Slides>15</Slides>
  <Notes>13</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15</vt:i4>
      </vt:variant>
    </vt:vector>
  </HeadingPairs>
  <TitlesOfParts>
    <vt:vector size="27" baseType="lpstr">
      <vt:lpstr>IBM Plex Sans</vt:lpstr>
      <vt:lpstr>HelvNeue Light for IBM</vt:lpstr>
      <vt:lpstr>IBM Plex Mono</vt:lpstr>
      <vt:lpstr>IBM Plex Sans Light</vt:lpstr>
      <vt:lpstr>.AppleSystemUIFont</vt:lpstr>
      <vt:lpstr>Wingdings</vt:lpstr>
      <vt:lpstr>Arial</vt:lpstr>
      <vt:lpstr>IBM Plex Mono Light</vt:lpstr>
      <vt:lpstr>IBM Developer 2018 white background</vt:lpstr>
      <vt:lpstr>IBM Developer 2018 cool gray background</vt:lpstr>
      <vt:lpstr>IBM Developer 2018 blue background</vt:lpstr>
      <vt:lpstr>IBM Developer 2018 black background</vt:lpstr>
      <vt:lpstr>One Size Still Doesn’t Fit All—   Amara Graham Developer Advocate  @MissAmaraKay</vt:lpstr>
      <vt:lpstr>PowerPoint Presentation</vt:lpstr>
      <vt:lpstr>PowerPoint Presentation</vt:lpstr>
      <vt:lpstr>Quick thought exercise.</vt:lpstr>
      <vt:lpstr>”What is an enterprise developer?”</vt:lpstr>
      <vt:lpstr>“What is a game developer?”</vt:lpstr>
      <vt:lpstr>”Nights and weekend" developers</vt:lpstr>
      <vt:lpstr>Amara’s Game Dev Considerations</vt:lpstr>
      <vt:lpstr>PowerPoint Presentation</vt:lpstr>
      <vt:lpstr>But what we actually needed…</vt:lpstr>
      <vt:lpstr>PowerPoint Presentation</vt:lpstr>
      <vt:lpstr>Shameless Plug!</vt:lpstr>
      <vt:lpstr>Things to Think About</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 Size Still Doesn’t Fit All—   Amara Graham Developer Advocate</dc:title>
  <dc:creator>Amara Keller</dc:creator>
  <cp:lastModifiedBy>Amara Keller</cp:lastModifiedBy>
  <cp:revision>56</cp:revision>
  <cp:lastPrinted>2018-10-05T17:04:41Z</cp:lastPrinted>
  <dcterms:created xsi:type="dcterms:W3CDTF">2019-04-03T20:14:30Z</dcterms:created>
  <dcterms:modified xsi:type="dcterms:W3CDTF">2019-06-04T14:12:46Z</dcterms:modified>
</cp:coreProperties>
</file>